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8" r:id="rId2"/>
    <p:sldId id="289" r:id="rId3"/>
    <p:sldId id="617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18" r:id="rId16"/>
    <p:sldId id="654" r:id="rId17"/>
    <p:sldId id="636" r:id="rId18"/>
    <p:sldId id="631" r:id="rId19"/>
    <p:sldId id="635" r:id="rId20"/>
    <p:sldId id="632" r:id="rId21"/>
    <p:sldId id="633" r:id="rId22"/>
    <p:sldId id="634" r:id="rId23"/>
    <p:sldId id="669" r:id="rId24"/>
    <p:sldId id="668" r:id="rId25"/>
    <p:sldId id="671" r:id="rId26"/>
    <p:sldId id="672" r:id="rId27"/>
    <p:sldId id="655" r:id="rId28"/>
    <p:sldId id="667" r:id="rId29"/>
    <p:sldId id="656" r:id="rId30"/>
    <p:sldId id="658" r:id="rId31"/>
    <p:sldId id="659" r:id="rId32"/>
    <p:sldId id="664" r:id="rId33"/>
    <p:sldId id="665" r:id="rId34"/>
    <p:sldId id="666" r:id="rId35"/>
    <p:sldId id="612" r:id="rId36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146"/>
    <a:srgbClr val="7889FB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88499" autoAdjust="0"/>
  </p:normalViewPr>
  <p:slideViewPr>
    <p:cSldViewPr snapToGrid="0" snapToObjects="1">
      <p:cViewPr varScale="1">
        <p:scale>
          <a:sx n="75" d="100"/>
          <a:sy n="75" d="100"/>
        </p:scale>
        <p:origin x="143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062" y="5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21.01.2024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17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21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16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96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18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Alternative:</a:t>
            </a:r>
            <a:r>
              <a:rPr lang="en-US" baseline="0" dirty="0"/>
              <a:t> </a:t>
            </a:r>
            <a:r>
              <a:rPr lang="en-US" baseline="0" dirty="0" err="1"/>
              <a:t>OrderKey</a:t>
            </a:r>
            <a:r>
              <a:rPr lang="en-US" baseline="0" dirty="0"/>
              <a:t> in Fact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3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reduceByKey</a:t>
            </a:r>
            <a:r>
              <a:rPr lang="en-US" baseline="0" dirty="0"/>
              <a:t> also possible of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08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40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Machine Learning Systems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12 Distributed Machine Learning Systems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7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12.png"/><Relationship Id="rId12" Type="http://schemas.openxmlformats.org/officeDocument/2006/relationships/image" Target="../media/image34.svg"/><Relationship Id="rId17" Type="http://schemas.openxmlformats.org/officeDocument/2006/relationships/image" Target="../media/image32.png"/><Relationship Id="rId2" Type="http://schemas.openxmlformats.org/officeDocument/2006/relationships/image" Target="../media/image16.jpg"/><Relationship Id="rId16" Type="http://schemas.openxmlformats.org/officeDocument/2006/relationships/image" Target="../media/image3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19.png"/><Relationship Id="rId10" Type="http://schemas.openxmlformats.org/officeDocument/2006/relationships/image" Target="../media/image23.png"/><Relationship Id="rId19" Type="http://schemas.openxmlformats.org/officeDocument/2006/relationships/image" Target="../media/image34.jp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36.svg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12 </a:t>
            </a:r>
            <a:r>
              <a:rPr lang="de-DE" sz="3200" b="1" dirty="0"/>
              <a:t>Distributed ML Systems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19, 2024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7435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slides </a:t>
            </a:r>
            <a:r>
              <a:rPr lang="en-US" dirty="0"/>
              <a:t>credit: Matthias Boehm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0400"/>
            <a:ext cx="8304229" cy="466734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Batch Algorithms:</a:t>
            </a:r>
            <a:r>
              <a:rPr lang="en-US" dirty="0"/>
              <a:t> Data and Task Parallel</a:t>
            </a:r>
          </a:p>
          <a:p>
            <a:pPr lvl="1"/>
            <a:r>
              <a:rPr lang="en-US" dirty="0"/>
              <a:t>Data-parallel operations</a:t>
            </a:r>
          </a:p>
          <a:p>
            <a:pPr lvl="1"/>
            <a:r>
              <a:rPr lang="en-US" dirty="0"/>
              <a:t>Different physical operators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chemeClr val="accent1"/>
                </a:solidFill>
              </a:rPr>
              <a:t>Mini-Batch Algorithms:</a:t>
            </a:r>
            <a:r>
              <a:rPr lang="en-US" dirty="0"/>
              <a:t> Parameter Server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Data-parallel</a:t>
            </a:r>
            <a:r>
              <a:rPr lang="en-US" dirty="0"/>
              <a:t> and model-parallel PS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Update strategies (e.g., </a:t>
            </a:r>
            <a:br>
              <a:rPr lang="en-US" dirty="0"/>
            </a:br>
            <a:r>
              <a:rPr lang="en-US" dirty="0" err="1"/>
              <a:t>async</a:t>
            </a:r>
            <a:r>
              <a:rPr lang="en-US" dirty="0"/>
              <a:t>, sync, backup)</a:t>
            </a:r>
          </a:p>
          <a:p>
            <a:pPr lvl="1"/>
            <a:r>
              <a:rPr lang="en-US" dirty="0"/>
              <a:t>Data partitioning strategies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Federated ML</a:t>
            </a:r>
            <a:r>
              <a:rPr lang="en-US" dirty="0">
                <a:solidFill>
                  <a:schemeClr val="tx1"/>
                </a:solidFill>
              </a:rPr>
              <a:t> (trend 2018)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chemeClr val="tx1"/>
                </a:solidFill>
              </a:rPr>
              <a:t>Lots of PS Decisions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Acc</a:t>
            </a:r>
            <a:r>
              <a:rPr lang="en-US" dirty="0">
                <a:sym typeface="Wingdings" panose="05000000000000000000" pitchFamily="2" charset="2"/>
              </a:rPr>
              <a:t>/Perf-Tradeoff</a:t>
            </a:r>
            <a:endParaRPr lang="en-US" sz="1200" dirty="0"/>
          </a:p>
          <a:p>
            <a:pPr lvl="1"/>
            <a:r>
              <a:rPr lang="en-US" dirty="0"/>
              <a:t>Configurations (#workers, batch size/</a:t>
            </a:r>
            <a:r>
              <a:rPr lang="en-US" dirty="0" err="1"/>
              <a:t>param</a:t>
            </a:r>
            <a:r>
              <a:rPr lang="en-US" dirty="0"/>
              <a:t> schedules, update type/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Transfer optimizations:</a:t>
            </a:r>
            <a:r>
              <a:rPr lang="en-US" dirty="0"/>
              <a:t> </a:t>
            </a:r>
            <a:r>
              <a:rPr lang="en-US" dirty="0" err="1"/>
              <a:t>lossy</a:t>
            </a:r>
            <a:r>
              <a:rPr lang="en-US" dirty="0"/>
              <a:t> compression, </a:t>
            </a:r>
            <a:r>
              <a:rPr lang="en-US" dirty="0" err="1"/>
              <a:t>sparsification</a:t>
            </a:r>
            <a:r>
              <a:rPr lang="en-US" dirty="0"/>
              <a:t>, residual accumulation, layer-wise all-reduce, gradient clipping, momentum corrections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8" y="1524667"/>
            <a:ext cx="741075" cy="385587"/>
          </a:xfrm>
          <a:prstGeom prst="rect">
            <a:avLst/>
          </a:prstGeom>
        </p:spPr>
      </p:pic>
      <p:pic>
        <p:nvPicPr>
          <p:cNvPr id="20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565" y="1892291"/>
            <a:ext cx="1280160" cy="3080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925" y="2046319"/>
            <a:ext cx="1388669" cy="403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50" y="2714423"/>
            <a:ext cx="2745921" cy="23801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4C8685-BFBE-4C6E-A961-EA57C99B7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37" y="3694313"/>
            <a:ext cx="765094" cy="262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CBA64B-C9CA-4370-BA3D-F77A68CA6E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t="21182" r="16509" b="21671"/>
          <a:stretch/>
        </p:blipFill>
        <p:spPr>
          <a:xfrm>
            <a:off x="5145822" y="4049367"/>
            <a:ext cx="639447" cy="3268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9" y="3684103"/>
            <a:ext cx="659373" cy="561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40" y="3390264"/>
            <a:ext cx="1027585" cy="21303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7" name="Rectangle 26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6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&amp; Resilience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Resilience Problem</a:t>
            </a:r>
          </a:p>
          <a:p>
            <a:pPr lvl="1"/>
            <a:r>
              <a:rPr lang="en-US" dirty="0"/>
              <a:t>Increasing error rates at scale</a:t>
            </a:r>
            <a:br>
              <a:rPr lang="en-US" dirty="0"/>
            </a:br>
            <a:r>
              <a:rPr lang="en-US" dirty="0"/>
              <a:t>(soft/hard mem/disk/net errors)</a:t>
            </a:r>
          </a:p>
          <a:p>
            <a:pPr lvl="1"/>
            <a:r>
              <a:rPr lang="en-US" dirty="0"/>
              <a:t>Robustness for preemption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Need cost-effective resilience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Fault Tolerance </a:t>
            </a:r>
            <a:r>
              <a:rPr lang="en-US" dirty="0"/>
              <a:t>in Large-Scale Computation</a:t>
            </a:r>
          </a:p>
          <a:p>
            <a:pPr lvl="1"/>
            <a:r>
              <a:rPr lang="en-US" dirty="0"/>
              <a:t>Block replication (min=1, max=3) in distributed file systems</a:t>
            </a:r>
          </a:p>
          <a:p>
            <a:pPr lvl="1"/>
            <a:r>
              <a:rPr lang="en-US" dirty="0"/>
              <a:t>ECC; checksums for blocks, broadcast, shuffle</a:t>
            </a:r>
          </a:p>
          <a:p>
            <a:pPr lvl="1"/>
            <a:r>
              <a:rPr lang="en-US" dirty="0" err="1"/>
              <a:t>Checkpointing</a:t>
            </a:r>
            <a:r>
              <a:rPr lang="en-US" dirty="0"/>
              <a:t> (</a:t>
            </a:r>
            <a:r>
              <a:rPr lang="en-US" dirty="0" err="1"/>
              <a:t>MapReduce</a:t>
            </a:r>
            <a:r>
              <a:rPr lang="en-US" dirty="0"/>
              <a:t>: all task outputs; Spark/DL: on request)</a:t>
            </a:r>
          </a:p>
          <a:p>
            <a:pPr lvl="1"/>
            <a:r>
              <a:rPr lang="en-US" dirty="0"/>
              <a:t>Lineage-based </a:t>
            </a:r>
            <a:r>
              <a:rPr lang="en-US" dirty="0" err="1"/>
              <a:t>recomputation</a:t>
            </a:r>
            <a:r>
              <a:rPr lang="en-US" dirty="0"/>
              <a:t> for recovery in Spark</a:t>
            </a:r>
          </a:p>
          <a:p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ML-specific Schemes </a:t>
            </a:r>
            <a:r>
              <a:rPr lang="en-US" b="0" dirty="0"/>
              <a:t>(exploit app characteristics)</a:t>
            </a:r>
          </a:p>
          <a:p>
            <a:pPr lvl="1"/>
            <a:r>
              <a:rPr lang="en-US" dirty="0"/>
              <a:t>Estimate contribution from lost partition to avoid strugglers</a:t>
            </a:r>
          </a:p>
          <a:p>
            <a:pPr lvl="1"/>
            <a:r>
              <a:rPr lang="en-US" dirty="0"/>
              <a:t>Example: user-defined “compensation”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70485A-2C51-4EC7-99B9-C41A2816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7" y="1487700"/>
            <a:ext cx="2668177" cy="16636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1" name="Rectangle 20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Scope</a:t>
            </a:r>
          </a:p>
          <a:p>
            <a:pPr lvl="1"/>
            <a:r>
              <a:rPr lang="en-US" b="1" dirty="0"/>
              <a:t>#1 </a:t>
            </a:r>
            <a:r>
              <a:rPr lang="en-US" b="1" dirty="0">
                <a:solidFill>
                  <a:schemeClr val="accent1"/>
                </a:solidFill>
              </a:rPr>
              <a:t>Eager Interpretation</a:t>
            </a:r>
            <a:r>
              <a:rPr lang="en-US" b="1" dirty="0"/>
              <a:t> </a:t>
            </a:r>
            <a:r>
              <a:rPr lang="en-US" dirty="0"/>
              <a:t>(debugging, no opt)</a:t>
            </a:r>
          </a:p>
          <a:p>
            <a:pPr lvl="1"/>
            <a:r>
              <a:rPr lang="en-US" b="1" dirty="0"/>
              <a:t>#2 </a:t>
            </a:r>
            <a:r>
              <a:rPr lang="en-US" b="1" dirty="0">
                <a:solidFill>
                  <a:schemeClr val="accent1"/>
                </a:solidFill>
              </a:rPr>
              <a:t>Lazy expression evaluation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(some opt, avoid materialization)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Program compilation</a:t>
            </a:r>
            <a:r>
              <a:rPr lang="en-US" dirty="0"/>
              <a:t> (full opt, difficult)</a:t>
            </a:r>
          </a:p>
          <a:p>
            <a:endParaRPr lang="en-US" sz="1200" dirty="0"/>
          </a:p>
          <a:p>
            <a:r>
              <a:rPr lang="en-US" dirty="0"/>
              <a:t>Optimization Objective</a:t>
            </a:r>
          </a:p>
          <a:p>
            <a:pPr lvl="1"/>
            <a:r>
              <a:rPr lang="en-US" dirty="0"/>
              <a:t>Most common: </a:t>
            </a:r>
            <a:r>
              <a:rPr lang="en-US" b="1" dirty="0">
                <a:solidFill>
                  <a:srgbClr val="7889FB"/>
                </a:solidFill>
              </a:rPr>
              <a:t>min time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memory constraints</a:t>
            </a:r>
          </a:p>
          <a:p>
            <a:pPr lvl="1"/>
            <a:r>
              <a:rPr lang="en-US" dirty="0"/>
              <a:t>Multi-objective: </a:t>
            </a:r>
            <a:r>
              <a:rPr lang="en-US" b="1" dirty="0">
                <a:solidFill>
                  <a:srgbClr val="7889FB"/>
                </a:solidFill>
              </a:rPr>
              <a:t>min cost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time, </a:t>
            </a:r>
            <a:r>
              <a:rPr lang="en-US" b="1" dirty="0">
                <a:solidFill>
                  <a:srgbClr val="7889FB"/>
                </a:solidFill>
              </a:rPr>
              <a:t>min time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</a:t>
            </a:r>
            <a:r>
              <a:rPr lang="en-US" dirty="0" err="1"/>
              <a:t>acc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max </a:t>
            </a:r>
            <a:r>
              <a:rPr lang="en-US" b="1" dirty="0" err="1">
                <a:solidFill>
                  <a:srgbClr val="7889FB"/>
                </a:solidFill>
              </a:rPr>
              <a:t>acc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time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Trend:</a:t>
            </a:r>
            <a:r>
              <a:rPr lang="en-US" dirty="0"/>
              <a:t> Fusion and Code Generation</a:t>
            </a:r>
          </a:p>
          <a:p>
            <a:pPr lvl="1"/>
            <a:r>
              <a:rPr lang="en-US" dirty="0"/>
              <a:t>Custom fused operations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SystemDS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Weld, Taco, Julia, </a:t>
            </a:r>
            <a:br>
              <a:rPr lang="en-US" dirty="0"/>
            </a:br>
            <a:r>
              <a:rPr lang="en-US" dirty="0"/>
              <a:t>TF XLA, TVM, </a:t>
            </a:r>
            <a:r>
              <a:rPr lang="en-US" dirty="0" err="1"/>
              <a:t>TensorRT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68" y="4852446"/>
            <a:ext cx="877017" cy="11707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254" y="5029067"/>
            <a:ext cx="3382137" cy="922020"/>
          </a:xfrm>
          <a:prstGeom prst="rect">
            <a:avLst/>
          </a:prstGeom>
        </p:spPr>
      </p:pic>
      <p:pic>
        <p:nvPicPr>
          <p:cNvPr id="22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6136" y="2026751"/>
            <a:ext cx="1280160" cy="3080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796" y="2552032"/>
            <a:ext cx="1388669" cy="4038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16" y="2013314"/>
            <a:ext cx="659373" cy="561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62" y="1688726"/>
            <a:ext cx="1027585" cy="2130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0" y="1243856"/>
            <a:ext cx="919781" cy="3650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518" y="1276857"/>
            <a:ext cx="491759" cy="3811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9" y="2067304"/>
            <a:ext cx="741075" cy="385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28853" y="4630996"/>
            <a:ext cx="29231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Sparsity-Exploiting Operator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30" name="Rectangle 29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652465" y="2473337"/>
            <a:ext cx="11661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Algorithms (cost/benefit </a:t>
            </a:r>
            <a:r>
              <a:rPr lang="en-AT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Unsupervised/supervised; batch/mini-batch; first/second-order ML</a:t>
            </a:r>
          </a:p>
          <a:p>
            <a:pPr lvl="1"/>
            <a:r>
              <a:rPr lang="en-US" dirty="0"/>
              <a:t>Mini-batch DL: variety of NN architectures and SGD optimizers </a:t>
            </a:r>
          </a:p>
          <a:p>
            <a:r>
              <a:rPr lang="en-US" dirty="0"/>
              <a:t>Specialized Apps: Video Analytics</a:t>
            </a:r>
            <a:br>
              <a:rPr lang="en-US" dirty="0"/>
            </a:br>
            <a:r>
              <a:rPr lang="en-US" dirty="0"/>
              <a:t> in </a:t>
            </a:r>
            <a:r>
              <a:rPr lang="en-US" dirty="0" err="1"/>
              <a:t>NoScope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detectors / specialized </a:t>
            </a:r>
            <a:br>
              <a:rPr lang="en-US" dirty="0"/>
            </a:br>
            <a:r>
              <a:rPr lang="en-US" dirty="0"/>
              <a:t>models for “short-circuit evaluation”</a:t>
            </a:r>
          </a:p>
          <a:p>
            <a:r>
              <a:rPr lang="en-US" dirty="0" err="1"/>
              <a:t>AutoML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algorithms but tasks (e.g., </a:t>
            </a:r>
            <a:r>
              <a:rPr lang="en-US" b="1" dirty="0" err="1">
                <a:latin typeface="Consolas" panose="020B0609020204030204" pitchFamily="49" charset="0"/>
              </a:rPr>
              <a:t>doClassify</a:t>
            </a:r>
            <a:r>
              <a:rPr lang="en-US" dirty="0">
                <a:latin typeface="Consolas" panose="020B0609020204030204" pitchFamily="49" charset="0"/>
              </a:rPr>
              <a:t>(X, y)</a:t>
            </a:r>
            <a:r>
              <a:rPr lang="en-US" dirty="0"/>
              <a:t> + search space)</a:t>
            </a:r>
          </a:p>
          <a:p>
            <a:pPr lvl="1"/>
            <a:r>
              <a:rPr lang="en-US" dirty="0"/>
              <a:t>Examples: </a:t>
            </a:r>
            <a:r>
              <a:rPr lang="de-DE" dirty="0"/>
              <a:t>MLBase, Auto-WEKA, TuPAQ, Auto-sklearn, Auto-WEKA 2.0</a:t>
            </a:r>
          </a:p>
          <a:p>
            <a:pPr lvl="1"/>
            <a:r>
              <a:rPr lang="de-DE" dirty="0"/>
              <a:t>AutoML services at Microsoft Azure, Amazon AWS, Google Cloud</a:t>
            </a:r>
            <a:endParaRPr lang="en-US" dirty="0"/>
          </a:p>
          <a:p>
            <a:r>
              <a:rPr lang="en-US" dirty="0"/>
              <a:t>Data Programming and Augmentation (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 </a:t>
            </a:r>
            <a:r>
              <a:rPr lang="en-US" b="1" dirty="0">
                <a:solidFill>
                  <a:srgbClr val="7889FB"/>
                </a:solidFill>
              </a:rPr>
              <a:t>noisy labels for pre-training</a:t>
            </a:r>
          </a:p>
          <a:p>
            <a:pPr lvl="1"/>
            <a:r>
              <a:rPr lang="en-US" dirty="0"/>
              <a:t>Exploit expert rules, simulation models,</a:t>
            </a:r>
            <a:br>
              <a:rPr lang="en-US" dirty="0"/>
            </a:br>
            <a:r>
              <a:rPr lang="en-US" dirty="0"/>
              <a:t>rotations/shifting, and labeling IDEs (Software 2.0)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0" name="Rectangle 19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51871" y="5080587"/>
            <a:ext cx="3219973" cy="914824"/>
            <a:chOff x="5751871" y="5080587"/>
            <a:chExt cx="3219973" cy="9148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9586" y="5080587"/>
              <a:ext cx="2212258" cy="91482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751871" y="5171767"/>
              <a:ext cx="1032387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Jonathan Tremblay‘18]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63622" y="2535189"/>
            <a:ext cx="4106367" cy="1061476"/>
            <a:chOff x="4834126" y="3842880"/>
            <a:chExt cx="4106367" cy="10614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4126" y="3842880"/>
              <a:ext cx="4106367" cy="78455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04271" y="4596579"/>
              <a:ext cx="192220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Daniel Kang‘17]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5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115FC-AFA3-4FC2-82C1-3D7DAAC32319}"/>
              </a:ext>
            </a:extLst>
          </p:cNvPr>
          <p:cNvGrpSpPr/>
          <p:nvPr/>
        </p:nvGrpSpPr>
        <p:grpSpPr>
          <a:xfrm>
            <a:off x="4691063" y="4113127"/>
            <a:ext cx="4386883" cy="2531210"/>
            <a:chOff x="4691063" y="4203561"/>
            <a:chExt cx="4386883" cy="25312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30F99E-98E4-4105-B94F-7A3725AA10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1063" y="4203561"/>
              <a:ext cx="828673" cy="1917205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642D53-627C-4AA4-A6DB-E1518E69C73B}"/>
                </a:ext>
              </a:extLst>
            </p:cNvPr>
            <p:cNvSpPr txBox="1"/>
            <p:nvPr/>
          </p:nvSpPr>
          <p:spPr>
            <a:xfrm>
              <a:off x="5296231" y="6303884"/>
              <a:ext cx="21129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#3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89456-D44E-42B8-A09D-CD9EAF7EF43A}"/>
                </a:ext>
              </a:extLst>
            </p:cNvPr>
            <p:cNvSpPr txBox="1"/>
            <p:nvPr/>
          </p:nvSpPr>
          <p:spPr>
            <a:xfrm>
              <a:off x="4943475" y="4446509"/>
              <a:ext cx="22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Local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(single node)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59299-1F39-4705-BD1B-67979B54077F}"/>
                </a:ext>
              </a:extLst>
            </p:cNvPr>
            <p:cNvSpPr txBox="1"/>
            <p:nvPr/>
          </p:nvSpPr>
          <p:spPr>
            <a:xfrm>
              <a:off x="5362575" y="4913234"/>
              <a:ext cx="2214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HW accelerators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(GPUs, FPGAs, ASICs)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C1F1E5-282B-43BB-A992-CEBED11BB7B3}"/>
                </a:ext>
              </a:extLst>
            </p:cNvPr>
            <p:cNvSpPr txBox="1"/>
            <p:nvPr/>
          </p:nvSpPr>
          <p:spPr>
            <a:xfrm>
              <a:off x="5572125" y="5736075"/>
              <a:ext cx="184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66A534-322C-4AB1-8552-988FAD14B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852" y="5257975"/>
              <a:ext cx="765094" cy="2623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BFDDE2-C5EB-4054-A878-EBD35D555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9" t="21182" r="16509" b="21671"/>
            <a:stretch/>
          </p:blipFill>
          <p:spPr>
            <a:xfrm>
              <a:off x="8378188" y="4886310"/>
              <a:ext cx="639447" cy="3268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85AC6-6B74-4D40-950E-BD9EF749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948" y="4941494"/>
              <a:ext cx="659373" cy="5619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03B164-E2F4-43B1-964C-4B218F714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7410171" y="4390438"/>
              <a:ext cx="650360" cy="4683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698D0A-736E-4E8E-91DA-7E13C636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147" y="4428781"/>
              <a:ext cx="914434" cy="33148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1E331BE-2865-4B95-BAE4-DB259815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62" y="5576587"/>
              <a:ext cx="741075" cy="385587"/>
            </a:xfrm>
            <a:prstGeom prst="rect">
              <a:avLst/>
            </a:prstGeom>
          </p:spPr>
        </p:pic>
        <p:pic>
          <p:nvPicPr>
            <p:cNvPr id="21" name="Graphic 100">
              <a:extLst>
                <a:ext uri="{FF2B5EF4-FFF2-40B4-BE49-F238E27FC236}">
                  <a16:creationId xmlns:a16="http://schemas.microsoft.com/office/drawing/2014/main" id="{F439B6C9-5F57-4CC6-9C47-A3B8BFC5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75764" y="5984055"/>
              <a:ext cx="1280160" cy="30805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29B146-F768-4725-B9A3-53B832DDF563}"/>
              </a:ext>
            </a:extLst>
          </p:cNvPr>
          <p:cNvGrpSpPr/>
          <p:nvPr/>
        </p:nvGrpSpPr>
        <p:grpSpPr>
          <a:xfrm>
            <a:off x="135830" y="4106283"/>
            <a:ext cx="4555233" cy="2538054"/>
            <a:chOff x="135830" y="4196717"/>
            <a:chExt cx="4555233" cy="25380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50F4BD-970F-4FE7-BEB0-38BC767C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259" y="5389312"/>
              <a:ext cx="919781" cy="365035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75EF4F-E47D-4BC4-8638-AFDABE57D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39" y="4196717"/>
              <a:ext cx="771524" cy="188975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213D0-5435-408B-9FD2-FBE1C7AF71C4}"/>
                </a:ext>
              </a:extLst>
            </p:cNvPr>
            <p:cNvSpPr txBox="1"/>
            <p:nvPr/>
          </p:nvSpPr>
          <p:spPr>
            <a:xfrm>
              <a:off x="2094592" y="6303884"/>
              <a:ext cx="21129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#4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Types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EEEDB6-22B3-4EA0-8EE8-86EE78A52124}"/>
                </a:ext>
              </a:extLst>
            </p:cNvPr>
            <p:cNvSpPr txBox="1"/>
            <p:nvPr/>
          </p:nvSpPr>
          <p:spPr>
            <a:xfrm>
              <a:off x="2971800" y="42845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Collections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9A0D1-4A27-46C9-B8C2-02A53E2CDE72}"/>
                </a:ext>
              </a:extLst>
            </p:cNvPr>
            <p:cNvSpPr txBox="1"/>
            <p:nvPr/>
          </p:nvSpPr>
          <p:spPr>
            <a:xfrm>
              <a:off x="2971800" y="464653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Graphs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44C321-0E87-4219-B93C-14E2D154450C}"/>
                </a:ext>
              </a:extLst>
            </p:cNvPr>
            <p:cNvSpPr txBox="1"/>
            <p:nvPr/>
          </p:nvSpPr>
          <p:spPr>
            <a:xfrm>
              <a:off x="2705100" y="5008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Matrices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800A58-499F-46A7-8787-D38FD233C783}"/>
                </a:ext>
              </a:extLst>
            </p:cNvPr>
            <p:cNvSpPr txBox="1"/>
            <p:nvPr/>
          </p:nvSpPr>
          <p:spPr>
            <a:xfrm>
              <a:off x="2562225" y="5389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Tensors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01B14-761B-439A-AA01-6517286CC739}"/>
                </a:ext>
              </a:extLst>
            </p:cNvPr>
            <p:cNvSpPr txBox="1"/>
            <p:nvPr/>
          </p:nvSpPr>
          <p:spPr>
            <a:xfrm>
              <a:off x="2390775" y="5770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Frames</a:t>
              </a:r>
            </a:p>
          </p:txBody>
        </p:sp>
        <p:pic>
          <p:nvPicPr>
            <p:cNvPr id="31" name="Graphic 74">
              <a:extLst>
                <a:ext uri="{FF2B5EF4-FFF2-40B4-BE49-F238E27FC236}">
                  <a16:creationId xmlns:a16="http://schemas.microsoft.com/office/drawing/2014/main" id="{CADCB196-AD1C-40C2-AD60-A025EBF28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8644" y="4621969"/>
              <a:ext cx="948844" cy="342462"/>
            </a:xfrm>
            <a:prstGeom prst="rect">
              <a:avLst/>
            </a:prstGeom>
          </p:spPr>
        </p:pic>
        <p:pic>
          <p:nvPicPr>
            <p:cNvPr id="32" name="Graphic 75">
              <a:extLst>
                <a:ext uri="{FF2B5EF4-FFF2-40B4-BE49-F238E27FC236}">
                  <a16:creationId xmlns:a16="http://schemas.microsoft.com/office/drawing/2014/main" id="{B9C41EFF-B989-49E0-85E8-23517731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4453" y="4601771"/>
              <a:ext cx="380367" cy="4579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8CB5AF-44B8-4BBD-856C-156885B9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9" y="4256067"/>
              <a:ext cx="741075" cy="38558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3AD177-5F3B-4753-883E-7A5CF091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169" y="4936787"/>
              <a:ext cx="741075" cy="385587"/>
            </a:xfrm>
            <a:prstGeom prst="rect">
              <a:avLst/>
            </a:prstGeom>
          </p:spPr>
        </p:pic>
        <p:pic>
          <p:nvPicPr>
            <p:cNvPr id="35" name="Graphic 87">
              <a:extLst>
                <a:ext uri="{FF2B5EF4-FFF2-40B4-BE49-F238E27FC236}">
                  <a16:creationId xmlns:a16="http://schemas.microsoft.com/office/drawing/2014/main" id="{13DC4519-F41E-40DC-90D6-66F4DE97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231" y="5029834"/>
              <a:ext cx="1280160" cy="30805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04B96C0-9392-472B-B312-3160FBB2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135830" y="5329938"/>
              <a:ext cx="650360" cy="46834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457D6F-8071-491D-A2A5-4BE3C4FE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94" y="5499424"/>
              <a:ext cx="659373" cy="56196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F07FCF1-F566-4FFF-B351-AA6F54BB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29" y="5810547"/>
              <a:ext cx="741075" cy="38558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4190FF-DD3D-48D6-9636-CA8F435066D7}"/>
              </a:ext>
            </a:extLst>
          </p:cNvPr>
          <p:cNvGrpSpPr/>
          <p:nvPr/>
        </p:nvGrpSpPr>
        <p:grpSpPr>
          <a:xfrm>
            <a:off x="106378" y="1308075"/>
            <a:ext cx="4589447" cy="2802016"/>
            <a:chOff x="106378" y="1398509"/>
            <a:chExt cx="4589447" cy="2802016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736438F-DC13-46D1-B4AA-086E017FB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5238" y="2103359"/>
              <a:ext cx="890587" cy="209716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882656-8ECC-43D2-A37D-7A3EDE40B835}"/>
                </a:ext>
              </a:extLst>
            </p:cNvPr>
            <p:cNvSpPr txBox="1"/>
            <p:nvPr/>
          </p:nvSpPr>
          <p:spPr>
            <a:xfrm>
              <a:off x="723900" y="1398509"/>
              <a:ext cx="3370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#1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Language Abstraction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C6624B-31E2-4B99-8B41-65ECCDAF79CD}"/>
                </a:ext>
              </a:extLst>
            </p:cNvPr>
            <p:cNvSpPr txBox="1"/>
            <p:nvPr/>
          </p:nvSpPr>
          <p:spPr>
            <a:xfrm>
              <a:off x="2557464" y="3684509"/>
              <a:ext cx="202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Operator Libraries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146210-4FCE-49D7-9489-20790F5FCEE1}"/>
                </a:ext>
              </a:extLst>
            </p:cNvPr>
            <p:cNvSpPr txBox="1"/>
            <p:nvPr/>
          </p:nvSpPr>
          <p:spPr>
            <a:xfrm>
              <a:off x="2281239" y="3179684"/>
              <a:ext cx="202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Algorithm Libraries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D48B27-A923-47C5-8F69-A529850E3A54}"/>
                </a:ext>
              </a:extLst>
            </p:cNvPr>
            <p:cNvSpPr txBox="1"/>
            <p:nvPr/>
          </p:nvSpPr>
          <p:spPr>
            <a:xfrm>
              <a:off x="1752600" y="2665334"/>
              <a:ext cx="226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 Graphs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352BF6-D2A9-464A-B246-7A2EDAA833CA}"/>
                </a:ext>
              </a:extLst>
            </p:cNvPr>
            <p:cNvSpPr txBox="1"/>
            <p:nvPr/>
          </p:nvSpPr>
          <p:spPr>
            <a:xfrm>
              <a:off x="1914525" y="1989059"/>
              <a:ext cx="2095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Linear Algebra Programs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C15A837-518C-48A1-83BC-F3C799BCD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156150" y="2170178"/>
              <a:ext cx="650360" cy="468340"/>
            </a:xfrm>
            <a:prstGeom prst="rect">
              <a:avLst/>
            </a:prstGeom>
          </p:spPr>
        </p:pic>
        <p:pic>
          <p:nvPicPr>
            <p:cNvPr id="47" name="Graphic 58">
              <a:extLst>
                <a:ext uri="{FF2B5EF4-FFF2-40B4-BE49-F238E27FC236}">
                  <a16:creationId xmlns:a16="http://schemas.microsoft.com/office/drawing/2014/main" id="{5EFE830D-B479-4F1F-81B3-C15B72B9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231" y="1951354"/>
              <a:ext cx="1280160" cy="30805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0C55D46-E024-4D39-9092-1686B6AB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894" y="2451424"/>
              <a:ext cx="659373" cy="5619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8C6360D-46D3-4969-8621-0C7A6D30F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50" y="2690186"/>
              <a:ext cx="1027585" cy="21303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EB977A7-A16F-4C47-B146-A5B0CFB9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03" y="3191254"/>
              <a:ext cx="530354" cy="3977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4E957CD-C6DC-44A4-97FD-C06A4CC3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8" y="3185900"/>
              <a:ext cx="914434" cy="3314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203F89-3950-4988-BDA4-DFCA67722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69" y="3260387"/>
              <a:ext cx="741075" cy="385587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6DAE683-F422-4A8D-8F00-FA1C2F31A17A}"/>
                </a:ext>
              </a:extLst>
            </p:cNvPr>
            <p:cNvGrpSpPr/>
            <p:nvPr/>
          </p:nvGrpSpPr>
          <p:grpSpPr>
            <a:xfrm>
              <a:off x="408613" y="3737493"/>
              <a:ext cx="1285546" cy="400167"/>
              <a:chOff x="408613" y="3737493"/>
              <a:chExt cx="1681230" cy="49208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46E542C-57AE-4AC4-B2BC-E23224955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30465"/>
              <a:stretch/>
            </p:blipFill>
            <p:spPr>
              <a:xfrm>
                <a:off x="1257086" y="3737493"/>
                <a:ext cx="832757" cy="492084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50F1A59-1593-4DC4-9E02-F3DF7355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9637" y="3906639"/>
                <a:ext cx="661356" cy="231022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8F5A3FD-F2BA-414D-9B9B-064DEC954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8613" y="3790945"/>
                <a:ext cx="682591" cy="381448"/>
              </a:xfrm>
              <a:prstGeom prst="rect">
                <a:avLst/>
              </a:prstGeom>
              <a:ln w="25400">
                <a:solidFill>
                  <a:srgbClr val="7889FB"/>
                </a:solidFill>
              </a:ln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62306D2-8A7E-4809-8D24-2B15F861A96F}"/>
              </a:ext>
            </a:extLst>
          </p:cNvPr>
          <p:cNvGrpSpPr/>
          <p:nvPr/>
        </p:nvGrpSpPr>
        <p:grpSpPr>
          <a:xfrm>
            <a:off x="4691063" y="1298550"/>
            <a:ext cx="4397043" cy="2807733"/>
            <a:chOff x="4691063" y="1388984"/>
            <a:chExt cx="4397043" cy="280773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2653E18-41EE-4B14-9DCE-02E3C3C40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1063" y="2099550"/>
              <a:ext cx="819148" cy="2097167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F252BB-39CF-43C3-B2BB-0CE0FBA4C0FB}"/>
                </a:ext>
              </a:extLst>
            </p:cNvPr>
            <p:cNvSpPr txBox="1"/>
            <p:nvPr/>
          </p:nvSpPr>
          <p:spPr>
            <a:xfrm>
              <a:off x="5133975" y="1388984"/>
              <a:ext cx="3370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#2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Execution Strategies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EFF155-05B0-40EF-8894-487372948F6C}"/>
                </a:ext>
              </a:extLst>
            </p:cNvPr>
            <p:cNvSpPr txBox="1"/>
            <p:nvPr/>
          </p:nvSpPr>
          <p:spPr>
            <a:xfrm>
              <a:off x="4852988" y="3408284"/>
              <a:ext cx="178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Data-Parallel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Operations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1EA4C-7742-4AE6-AC75-A74B1818E430}"/>
                </a:ext>
              </a:extLst>
            </p:cNvPr>
            <p:cNvSpPr txBox="1"/>
            <p:nvPr/>
          </p:nvSpPr>
          <p:spPr>
            <a:xfrm>
              <a:off x="5036342" y="2725878"/>
              <a:ext cx="1947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Task-Parallel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Constructs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49BBC9-0873-401C-9791-1F73AD439F74}"/>
                </a:ext>
              </a:extLst>
            </p:cNvPr>
            <p:cNvSpPr txBox="1"/>
            <p:nvPr/>
          </p:nvSpPr>
          <p:spPr>
            <a:xfrm>
              <a:off x="5424487" y="1989059"/>
              <a:ext cx="2252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Parameter Server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/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(Modell-Parallel)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DE9B620-E9BF-414B-BABE-63EAE006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611" y="2816212"/>
              <a:ext cx="491759" cy="38111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F4C8685-BFBE-4C6E-A961-EA57C99B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012" y="2342055"/>
              <a:ext cx="765094" cy="26231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4CBA64B-C9CA-4370-BA3D-F77A68CA6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9" t="21182" r="16509" b="21671"/>
            <a:stretch/>
          </p:blipFill>
          <p:spPr>
            <a:xfrm>
              <a:off x="8388348" y="1970390"/>
              <a:ext cx="639447" cy="32689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1A0D72-5627-408C-8147-1AC0CA00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842" y="2728678"/>
              <a:ext cx="1140889" cy="43147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A8E35E-73C7-40FA-9FB0-814BABB7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108" y="2025574"/>
              <a:ext cx="659373" cy="56196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2A24DD1-051C-487E-8AEC-12606A50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122" y="3280427"/>
              <a:ext cx="741075" cy="385587"/>
            </a:xfrm>
            <a:prstGeom prst="rect">
              <a:avLst/>
            </a:prstGeom>
          </p:spPr>
        </p:pic>
        <p:pic>
          <p:nvPicPr>
            <p:cNvPr id="69" name="Graphic 93">
              <a:extLst>
                <a:ext uri="{FF2B5EF4-FFF2-40B4-BE49-F238E27FC236}">
                  <a16:creationId xmlns:a16="http://schemas.microsoft.com/office/drawing/2014/main" id="{542D2510-346E-41D1-9D6B-B11F8E081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10423" y="3717128"/>
              <a:ext cx="1280160" cy="308056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3A193C7-FD48-48B5-AAB9-EDFA8DDCA3DC}"/>
              </a:ext>
            </a:extLst>
          </p:cNvPr>
          <p:cNvSpPr/>
          <p:nvPr/>
        </p:nvSpPr>
        <p:spPr>
          <a:xfrm>
            <a:off x="2128837" y="1914520"/>
            <a:ext cx="1597819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B60B7F-EC89-4145-8025-8ED989F74989}"/>
              </a:ext>
            </a:extLst>
          </p:cNvPr>
          <p:cNvSpPr/>
          <p:nvPr/>
        </p:nvSpPr>
        <p:spPr>
          <a:xfrm>
            <a:off x="5662612" y="1914520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A77C297-63CA-4852-A65F-360CD46B6A70}"/>
              </a:ext>
            </a:extLst>
          </p:cNvPr>
          <p:cNvSpPr/>
          <p:nvPr/>
        </p:nvSpPr>
        <p:spPr>
          <a:xfrm>
            <a:off x="5367337" y="2628895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DCFBF3-C370-4B85-8853-F9C51948C6E5}"/>
              </a:ext>
            </a:extLst>
          </p:cNvPr>
          <p:cNvSpPr/>
          <p:nvPr/>
        </p:nvSpPr>
        <p:spPr>
          <a:xfrm>
            <a:off x="5081587" y="3324220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09BFD9-3FED-4A87-87F5-2C4929609C1C}"/>
              </a:ext>
            </a:extLst>
          </p:cNvPr>
          <p:cNvSpPr/>
          <p:nvPr/>
        </p:nvSpPr>
        <p:spPr>
          <a:xfrm>
            <a:off x="2824163" y="4896856"/>
            <a:ext cx="1302543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4E3F52-8D04-4448-B2D7-0D8EF7764D6F}"/>
              </a:ext>
            </a:extLst>
          </p:cNvPr>
          <p:cNvSpPr/>
          <p:nvPr/>
        </p:nvSpPr>
        <p:spPr>
          <a:xfrm>
            <a:off x="2490788" y="5658856"/>
            <a:ext cx="1302543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245158-039B-46D5-B965-8557A9049166}"/>
              </a:ext>
            </a:extLst>
          </p:cNvPr>
          <p:cNvSpPr/>
          <p:nvPr/>
        </p:nvSpPr>
        <p:spPr>
          <a:xfrm>
            <a:off x="5068492" y="4327089"/>
            <a:ext cx="2141931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1B222A-0A24-4A2A-A00C-B1769CF1C700}"/>
              </a:ext>
            </a:extLst>
          </p:cNvPr>
          <p:cNvSpPr/>
          <p:nvPr/>
        </p:nvSpPr>
        <p:spPr>
          <a:xfrm>
            <a:off x="5668568" y="5632014"/>
            <a:ext cx="1541856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C9A71F-8D20-49F7-8903-9956F4D480E2}"/>
              </a:ext>
            </a:extLst>
          </p:cNvPr>
          <p:cNvSpPr/>
          <p:nvPr/>
        </p:nvSpPr>
        <p:spPr>
          <a:xfrm>
            <a:off x="5405436" y="4848220"/>
            <a:ext cx="2071687" cy="63043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61656" y="682835"/>
            <a:ext cx="1388669" cy="4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6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Mini-batch ML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Mini-batch ML Algorithms</a:t>
            </a:r>
          </a:p>
          <a:p>
            <a:pPr lvl="1"/>
            <a:r>
              <a:rPr lang="en-US" dirty="0"/>
              <a:t>Iterative ML algorithms, where each iteration</a:t>
            </a:r>
            <a:br>
              <a:rPr lang="en-US" dirty="0"/>
            </a:br>
            <a:r>
              <a:rPr lang="en-US" dirty="0"/>
              <a:t>only uses a </a:t>
            </a:r>
            <a:r>
              <a:rPr lang="en-US" b="1" dirty="0">
                <a:solidFill>
                  <a:schemeClr val="accent1"/>
                </a:solidFill>
              </a:rPr>
              <a:t>batch of rows</a:t>
            </a:r>
            <a:r>
              <a:rPr lang="en-US" dirty="0"/>
              <a:t> to make the </a:t>
            </a:r>
            <a:br>
              <a:rPr lang="en-US" dirty="0"/>
            </a:br>
            <a:r>
              <a:rPr lang="en-US" dirty="0"/>
              <a:t>next model update (in </a:t>
            </a:r>
            <a:r>
              <a:rPr lang="en-US" b="1" dirty="0">
                <a:solidFill>
                  <a:schemeClr val="accent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 or w/</a:t>
            </a:r>
            <a:r>
              <a:rPr lang="en-US" b="1" dirty="0">
                <a:solidFill>
                  <a:schemeClr val="accent1"/>
                </a:solidFill>
              </a:rPr>
              <a:t> sampling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large and </a:t>
            </a:r>
            <a:r>
              <a:rPr lang="en-US" b="1" dirty="0">
                <a:solidFill>
                  <a:schemeClr val="accent1"/>
                </a:solidFill>
              </a:rPr>
              <a:t>highly redundant training sets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Applies to almost all iterative</a:t>
            </a:r>
            <a:r>
              <a:rPr lang="en-US" dirty="0"/>
              <a:t>, model-based </a:t>
            </a:r>
            <a:br>
              <a:rPr lang="en-US" dirty="0"/>
            </a:br>
            <a:r>
              <a:rPr lang="en-US" dirty="0"/>
              <a:t>ML algorithms (LDA, reg., class., factor., DNN)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Stochastic Gradient Descent</a:t>
            </a:r>
            <a:r>
              <a:rPr lang="en-US" dirty="0"/>
              <a:t> (SGD)</a:t>
            </a:r>
          </a:p>
          <a:p>
            <a:pPr lvl="1"/>
            <a:endParaRPr lang="en-US" sz="700" dirty="0"/>
          </a:p>
          <a:p>
            <a:r>
              <a:rPr lang="en-US" dirty="0"/>
              <a:t>Statistical vs Hardware Efficiency </a:t>
            </a:r>
            <a:r>
              <a:rPr lang="en-US" b="0" dirty="0"/>
              <a:t>(batch size)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Statistical efficiency:</a:t>
            </a:r>
            <a:r>
              <a:rPr lang="en-US" dirty="0"/>
              <a:t> # accessed data points to achieve certain accuracy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Hardware efficiency:</a:t>
            </a:r>
            <a:r>
              <a:rPr lang="en-US" dirty="0"/>
              <a:t> number of independent computations to </a:t>
            </a:r>
            <a:br>
              <a:rPr lang="en-US" dirty="0"/>
            </a:br>
            <a:r>
              <a:rPr lang="en-US" dirty="0"/>
              <a:t>achieve high hardware  utilization (parallelization at different levels)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 higher variance / class skew for too small batches!</a:t>
            </a:r>
          </a:p>
          <a:p>
            <a:pPr lvl="1"/>
            <a:endParaRPr lang="en-US" sz="7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AT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Training </a:t>
            </a:r>
            <a:r>
              <a:rPr lang="en-US" dirty="0">
                <a:solidFill>
                  <a:schemeClr val="accent1"/>
                </a:solidFill>
              </a:rPr>
              <a:t>Mini-batch</a:t>
            </a:r>
            <a:r>
              <a:rPr lang="en-US" dirty="0">
                <a:solidFill>
                  <a:schemeClr val="tx1"/>
                </a:solidFill>
              </a:rPr>
              <a:t> ML algorithms sequentially </a:t>
            </a:r>
            <a:r>
              <a:rPr lang="en-US" dirty="0">
                <a:solidFill>
                  <a:schemeClr val="accent1"/>
                </a:solidFill>
              </a:rPr>
              <a:t>is hard to scale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9931" y="1339381"/>
            <a:ext cx="733530" cy="20871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6216" y="1698173"/>
            <a:ext cx="723480" cy="301451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7891" y="1338107"/>
            <a:ext cx="723480" cy="301451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4474" y="1488833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64474" y="1848899"/>
            <a:ext cx="271306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55619" y="1359881"/>
            <a:ext cx="0" cy="2066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34330" y="2411604"/>
            <a:ext cx="8541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31756" y="1490511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54497" y="1301208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W’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43480" y="1823780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66221" y="1634477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W’’</a:t>
            </a:r>
          </a:p>
        </p:txBody>
      </p:sp>
    </p:spTree>
    <p:extLst>
      <p:ext uri="{BB962C8B-B14F-4D97-AF65-F5344CB8AC3E}">
        <p14:creationId xmlns:p14="http://schemas.microsoft.com/office/powerpoint/2010/main" val="45176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4012" y="1369526"/>
            <a:ext cx="7094137" cy="544764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Initialize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W1-W4, b1-b4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Initialize SGD w/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Nesterov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momentum optimizer</a:t>
            </a:r>
          </a:p>
          <a:p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ceil(N /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 e in 1:epochs ) {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in 1:iters ) {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X_batch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X[((i-1) *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 %% N + 1: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min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(N, beg +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- 1),]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y_batch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Y[((i-1) *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 %% N + 1: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min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(N, beg +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- 1),]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1: conv1 -&gt; relu1 -&gt; pool1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2: conv2 -&gt; relu2 -&gt; pool2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3:  affine3 -&gt; relu3 -&gt; dropout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4:  affine4 -&gt;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endParaRPr lang="en-US" sz="12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outa4 =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affine::forward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(outd3, W4, 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probs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::forward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(outa4)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4:  affine4 &lt;-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endParaRPr lang="en-US" sz="12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douta4 =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::backward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dprobs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outa4)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[doutd3, dW4, db4] =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affine::backward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(douta4, outr3, W4, 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3:  affine3 &lt;- relu3 &lt;- dropout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2: conv2 &lt;- relu2 &lt;- pool2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1: conv1 &lt;- relu1 &lt;- pool1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Optimize with SGD w/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Nesterov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momentum W1-W4, b1-b4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[W4, vW4]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sgd_nesterov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::update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(W4, dW4,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lr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mu, vW4)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[b4, vb4]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sgd_nesterov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::update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(b4, db4,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lr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mu, vb4)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}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Mini-batch DNN Training (</a:t>
            </a:r>
            <a:r>
              <a:rPr lang="en-US" dirty="0" err="1"/>
              <a:t>LeNet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611815" y="3074795"/>
            <a:ext cx="130629" cy="1075173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613490" y="4382754"/>
            <a:ext cx="130629" cy="1075173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615165" y="5660569"/>
            <a:ext cx="127279" cy="562708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53943" y="3275764"/>
            <a:ext cx="159768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 Forward 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55617" y="4433003"/>
            <a:ext cx="159768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 Backward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Gradients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47244" y="5600283"/>
            <a:ext cx="159768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4" y="1438607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00613" y="1281594"/>
            <a:ext cx="2986499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Yann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Leon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Bottou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Yoshua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Patrick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Haffner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Gradient-Based Learning Applied to Document Recognition,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of the IEEE 1998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85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77" y="1301208"/>
            <a:ext cx="4505325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Data-Parallel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</a:t>
            </a:r>
            <a:br>
              <a:rPr lang="en-US" dirty="0"/>
            </a:br>
            <a:r>
              <a:rPr lang="en-US" dirty="0"/>
              <a:t>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dirty="0"/>
              <a:t> Parameter</a:t>
            </a:r>
            <a:br>
              <a:rPr lang="en-US" dirty="0"/>
            </a:br>
            <a:r>
              <a:rPr lang="en-US" dirty="0"/>
              <a:t>Servers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</a:t>
            </a:r>
            <a:r>
              <a:rPr lang="en-US" dirty="0"/>
              <a:t> Workers</a:t>
            </a:r>
          </a:p>
          <a:p>
            <a:pPr lvl="1"/>
            <a:r>
              <a:rPr lang="en-US" dirty="0"/>
              <a:t>Optional</a:t>
            </a:r>
            <a:br>
              <a:rPr lang="en-US" dirty="0"/>
            </a:br>
            <a:r>
              <a:rPr lang="en-US" dirty="0"/>
              <a:t>Coordinator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Key Techniques</a:t>
            </a:r>
          </a:p>
          <a:p>
            <a:pPr lvl="1"/>
            <a:r>
              <a:rPr lang="en-US" dirty="0"/>
              <a:t>Data partitioning D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workers Di (e.g., disjoint, reshuffling)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Updated strategies (e.g., synchronous, asynchronous)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Batch size strategies (small/large batches, hybrid methods)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598" y="1293260"/>
            <a:ext cx="6832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1979" y="4771671"/>
            <a:ext cx="6832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4910" y="2331218"/>
            <a:ext cx="14268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 .. Model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ΔW .. Gradient</a:t>
            </a:r>
          </a:p>
        </p:txBody>
      </p:sp>
    </p:spTree>
    <p:extLst>
      <p:ext uri="{BB962C8B-B14F-4D97-AF65-F5344CB8AC3E}">
        <p14:creationId xmlns:p14="http://schemas.microsoft.com/office/powerpoint/2010/main" val="3736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Gen: Key/Value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key-value store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parameter exchange and synchronization</a:t>
            </a:r>
          </a:p>
          <a:p>
            <a:pPr lvl="1"/>
            <a:r>
              <a:rPr lang="en-US" dirty="0"/>
              <a:t>Relatively high overhead</a:t>
            </a:r>
          </a:p>
          <a:p>
            <a:pPr lvl="1"/>
            <a:endParaRPr lang="en-US" sz="700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Gen: Classic Parameter Servers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Parameters as dense/sparse matrices</a:t>
            </a:r>
          </a:p>
          <a:p>
            <a:pPr lvl="1"/>
            <a:r>
              <a:rPr lang="en-US" dirty="0"/>
              <a:t>Different </a:t>
            </a:r>
            <a:r>
              <a:rPr lang="en-US" b="1" dirty="0">
                <a:solidFill>
                  <a:srgbClr val="7889FB"/>
                </a:solidFill>
              </a:rPr>
              <a:t>update/consistency strategies</a:t>
            </a:r>
          </a:p>
          <a:p>
            <a:pPr lvl="1"/>
            <a:r>
              <a:rPr lang="en-US" dirty="0"/>
              <a:t>Flexible configuration and fault tolerance</a:t>
            </a:r>
          </a:p>
          <a:p>
            <a:pPr lvl="1"/>
            <a:endParaRPr lang="en-US" sz="700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Parameter Servers w/ </a:t>
            </a:r>
            <a:br>
              <a:rPr lang="en-US" dirty="0"/>
            </a:br>
            <a:r>
              <a:rPr lang="en-US" dirty="0"/>
              <a:t>improved </a:t>
            </a:r>
            <a:r>
              <a:rPr lang="en-US" dirty="0">
                <a:solidFill>
                  <a:srgbClr val="7889FB"/>
                </a:solidFill>
              </a:rPr>
              <a:t>data communication</a:t>
            </a:r>
          </a:p>
          <a:p>
            <a:pPr lvl="1"/>
            <a:r>
              <a:rPr lang="en-US" dirty="0"/>
              <a:t>Prefetching and range-based pull/push</a:t>
            </a:r>
          </a:p>
          <a:p>
            <a:pPr lvl="1"/>
            <a:r>
              <a:rPr lang="en-US" dirty="0" err="1"/>
              <a:t>Lossy</a:t>
            </a:r>
            <a:r>
              <a:rPr lang="en-US" dirty="0"/>
              <a:t> or lossless compression w/ compensations</a:t>
            </a:r>
          </a:p>
          <a:p>
            <a:pPr lvl="1"/>
            <a:endParaRPr lang="en-US" sz="700" dirty="0"/>
          </a:p>
          <a:p>
            <a:r>
              <a:rPr lang="en-US" dirty="0"/>
              <a:t>Examples 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CNTK, </a:t>
            </a:r>
            <a:r>
              <a:rPr lang="en-US" dirty="0" err="1"/>
              <a:t>Petuum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04" y="154094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89300" y="1376626"/>
            <a:ext cx="218049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[Alexander J.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Shravan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Narayanamurthy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An Architecture for Parallel Topic Models.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677" y="25714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8720" y="25221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904" y="358650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46260" y="3537108"/>
            <a:ext cx="2441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 Li et al: Scaling Distributed Machine Learning with the Parameter Server.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904" y="462951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904" y="56836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68240" y="4489477"/>
            <a:ext cx="24220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Jiawei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Jiang, Bin Cui, Ce Zhang,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Yu: Heterogeneity-aware Distributed Parameter Servers.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8239" y="5526595"/>
            <a:ext cx="2421649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Jiawei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Jiang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SketchML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Accelerating Distributed Machine Learning  with  Data Sketches.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97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  <a:p>
            <a:r>
              <a:rPr lang="en-US" dirty="0" smtClean="0"/>
              <a:t>Distributed </a:t>
            </a:r>
            <a:r>
              <a:rPr lang="en-US" dirty="0"/>
              <a:t>Parameter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Large Language Models</a:t>
            </a:r>
            <a:endParaRPr lang="en-US" dirty="0"/>
          </a:p>
          <a:p>
            <a:r>
              <a:rPr lang="en-US" dirty="0"/>
              <a:t>Q&amp;A and Exam Preparation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Worker Algorithm </a:t>
            </a:r>
            <a:r>
              <a:rPr lang="en-US" sz="2400" dirty="0"/>
              <a:t>(batch)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53548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38576" y="53055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en-US" b="0" dirty="0">
                <a:latin typeface="Consolas" panose="020B0609020204030204" pitchFamily="49" charset="0"/>
              </a:rPr>
              <a:t>( </a:t>
            </a:r>
            <a:r>
              <a:rPr lang="en-US" b="0" dirty="0" err="1">
                <a:latin typeface="Consolas" panose="020B0609020204030204" pitchFamily="49" charset="0"/>
              </a:rPr>
              <a:t>i</a:t>
            </a:r>
            <a:r>
              <a:rPr lang="en-US" b="0" dirty="0">
                <a:latin typeface="Consolas" panose="020B0609020204030204" pitchFamily="49" charset="0"/>
              </a:rPr>
              <a:t> in 1:epochs ) {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en-US" b="0" dirty="0">
                <a:latin typeface="Consolas" panose="020B0609020204030204" pitchFamily="49" charset="0"/>
              </a:rPr>
              <a:t>( j in 1:iterations ) {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pullModel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b="0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W1-W4, b1-b4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, mu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   batch = </a:t>
            </a:r>
            <a:r>
              <a:rPr lang="en-US" dirty="0" err="1">
                <a:solidFill>
                  <a:srgbClr val="7889FB"/>
                </a:solidFill>
                <a:latin typeface="Consolas" panose="020B0609020204030204" pitchFamily="49" charset="0"/>
              </a:rPr>
              <a:t>getNextMiniBatch</a:t>
            </a:r>
            <a:r>
              <a:rPr lang="en-US" b="0" dirty="0">
                <a:latin typeface="Consolas" panose="020B0609020204030204" pitchFamily="49" charset="0"/>
              </a:rPr>
              <a:t>(data, j);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   gradient = </a:t>
            </a:r>
            <a:r>
              <a:rPr lang="en-US" dirty="0" err="1">
                <a:solidFill>
                  <a:srgbClr val="7889FB"/>
                </a:solidFill>
                <a:latin typeface="Consolas" panose="020B0609020204030204" pitchFamily="49" charset="0"/>
              </a:rPr>
              <a:t>computeGradient</a:t>
            </a:r>
            <a:r>
              <a:rPr lang="en-US" b="0" dirty="0">
                <a:latin typeface="Consolas" panose="020B0609020204030204" pitchFamily="49" charset="0"/>
              </a:rPr>
              <a:t>(batch, </a:t>
            </a:r>
            <a:r>
              <a:rPr lang="en-US" b="0" dirty="0" err="1">
                <a:latin typeface="Consolas" panose="020B0609020204030204" pitchFamily="49" charset="0"/>
              </a:rPr>
              <a:t>params</a:t>
            </a:r>
            <a:r>
              <a:rPr lang="en-US" b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pushGradients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(gradient)</a:t>
            </a:r>
            <a:r>
              <a:rPr lang="en-US" b="0" dirty="0">
                <a:latin typeface="Consolas" panose="020B0609020204030204" pitchFamily="49" charset="0"/>
              </a:rPr>
              <a:t>;</a:t>
            </a:r>
            <a:br>
              <a:rPr lang="en-US" b="0" dirty="0">
                <a:latin typeface="Consolas" panose="020B0609020204030204" pitchFamily="49" charset="0"/>
              </a:rPr>
            </a:br>
            <a:r>
              <a:rPr lang="en-US" b="0" dirty="0">
                <a:latin typeface="Consolas" panose="020B0609020204030204" pitchFamily="49" charset="0"/>
              </a:rPr>
              <a:t>   }  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75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Worker Algorithm </a:t>
            </a:r>
            <a:r>
              <a:rPr lang="en-US" sz="2400" dirty="0"/>
              <a:t>(</a:t>
            </a:r>
            <a:r>
              <a:rPr lang="en-US" sz="2400" dirty="0" err="1"/>
              <a:t>nfetch</a:t>
            </a:r>
            <a:r>
              <a:rPr lang="en-US" sz="2400" dirty="0"/>
              <a:t> batches)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(0,...);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for</a:t>
            </a:r>
            <a:r>
              <a:rPr lang="en-US" sz="1800" b="0" dirty="0">
                <a:latin typeface="Consolas" panose="020B0609020204030204" pitchFamily="49" charset="0"/>
              </a:rPr>
              <a:t>( </a:t>
            </a:r>
            <a:r>
              <a:rPr lang="en-US" sz="1800" b="0" dirty="0" err="1">
                <a:latin typeface="Consolas" panose="020B0609020204030204" pitchFamily="49" charset="0"/>
              </a:rPr>
              <a:t>i</a:t>
            </a:r>
            <a:r>
              <a:rPr lang="en-US" sz="1800" b="0" dirty="0">
                <a:latin typeface="Consolas" panose="020B0609020204030204" pitchFamily="49" charset="0"/>
              </a:rPr>
              <a:t> in 1:epochs ) {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latin typeface="Consolas" panose="020B0609020204030204" pitchFamily="49" charset="0"/>
              </a:rPr>
              <a:t>for</a:t>
            </a:r>
            <a:r>
              <a:rPr lang="en-US" sz="1800" b="0" dirty="0">
                <a:latin typeface="Consolas" panose="020B0609020204030204" pitchFamily="49" charset="0"/>
              </a:rPr>
              <a:t>( j in 1:iterations ) {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 step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mod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nfetch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0 )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pullModel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sz="1800" b="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batch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getNextMiniBatch</a:t>
            </a:r>
            <a:r>
              <a:rPr lang="en-US" sz="1800" b="0" dirty="0">
                <a:latin typeface="Consolas" panose="020B0609020204030204" pitchFamily="49" charset="0"/>
              </a:rPr>
              <a:t>(data, j);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gradient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computeGradient</a:t>
            </a:r>
            <a:r>
              <a:rPr lang="en-US" sz="1800" b="0" dirty="0">
                <a:latin typeface="Consolas" panose="020B0609020204030204" pitchFamily="49" charset="0"/>
              </a:rPr>
              <a:t>(batch, </a:t>
            </a:r>
            <a:r>
              <a:rPr lang="en-US" sz="1800" b="0" dirty="0" err="1"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dirty="0">
                <a:solidFill>
                  <a:srgbClr val="7889FB"/>
                </a:solidFill>
                <a:latin typeface="Consolas" panose="020B0609020204030204" pitchFamily="49" charset="0"/>
              </a:rPr>
              <a:t> +=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gradient;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updateModel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, gradients);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if( step mod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nfetch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0 ) {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pushGradients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sz="1800" b="0" dirty="0">
                <a:latin typeface="Consolas" panose="020B0609020204030204" pitchFamily="49" charset="0"/>
              </a:rPr>
              <a:t>; step = 0; </a:t>
            </a:r>
            <a:br>
              <a:rPr lang="en-US" sz="1800" b="0" dirty="0">
                <a:latin typeface="Consolas" panose="020B0609020204030204" pitchFamily="49" charset="0"/>
              </a:rPr>
            </a:b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(0, ...);   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step++;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}  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53548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38576" y="53055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9156" y="1329333"/>
            <a:ext cx="247918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nfetch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batches require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gradient accrual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model update</a:t>
            </a:r>
          </a:p>
        </p:txBody>
      </p:sp>
    </p:spTree>
    <p:extLst>
      <p:ext uri="{BB962C8B-B14F-4D97-AF65-F5344CB8AC3E}">
        <p14:creationId xmlns:p14="http://schemas.microsoft.com/office/powerpoint/2010/main" val="88778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Parallel (BSP)</a:t>
            </a:r>
          </a:p>
          <a:p>
            <a:pPr lvl="1"/>
            <a:r>
              <a:rPr lang="en-US" dirty="0"/>
              <a:t>Update model w/ </a:t>
            </a:r>
            <a:br>
              <a:rPr lang="en-US" dirty="0"/>
            </a:br>
            <a:r>
              <a:rPr lang="en-US" dirty="0"/>
              <a:t>accrued gradients</a:t>
            </a:r>
          </a:p>
          <a:p>
            <a:pPr lvl="1"/>
            <a:r>
              <a:rPr lang="en-US" dirty="0"/>
              <a:t>Barrier for N workers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Parallel (ASP)</a:t>
            </a:r>
          </a:p>
          <a:p>
            <a:pPr lvl="1"/>
            <a:r>
              <a:rPr lang="en-US" dirty="0"/>
              <a:t>Update model</a:t>
            </a:r>
            <a:br>
              <a:rPr lang="en-US" dirty="0"/>
            </a:br>
            <a:r>
              <a:rPr lang="en-US" dirty="0"/>
              <a:t>for each gradient</a:t>
            </a:r>
          </a:p>
          <a:p>
            <a:pPr lvl="1"/>
            <a:r>
              <a:rPr lang="en-US" dirty="0"/>
              <a:t>No barrier</a:t>
            </a:r>
          </a:p>
          <a:p>
            <a:pPr lvl="1"/>
            <a:endParaRPr lang="en-US" sz="700" dirty="0"/>
          </a:p>
          <a:p>
            <a:r>
              <a:rPr lang="en-US" dirty="0"/>
              <a:t>Synchronous w/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Backup Workers</a:t>
            </a:r>
          </a:p>
          <a:p>
            <a:pPr lvl="1"/>
            <a:r>
              <a:rPr lang="en-US" dirty="0"/>
              <a:t>Update model w/</a:t>
            </a:r>
            <a:br>
              <a:rPr lang="en-US" dirty="0"/>
            </a:br>
            <a:r>
              <a:rPr lang="en-US" dirty="0"/>
              <a:t>accrued gradients</a:t>
            </a:r>
          </a:p>
          <a:p>
            <a:pPr lvl="1"/>
            <a:r>
              <a:rPr lang="en-US" dirty="0"/>
              <a:t>Barrier for N of </a:t>
            </a:r>
            <a:br>
              <a:rPr lang="en-US" dirty="0"/>
            </a:br>
            <a:r>
              <a:rPr lang="en-US" dirty="0" err="1"/>
              <a:t>N+b</a:t>
            </a:r>
            <a:r>
              <a:rPr lang="en-US" dirty="0"/>
              <a:t> workers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67665" y="1462914"/>
            <a:ext cx="984738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7665" y="1797317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7665" y="2131720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7665" y="2474590"/>
            <a:ext cx="18542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04573" y="2138528"/>
            <a:ext cx="18542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4573" y="2469801"/>
            <a:ext cx="1099827" cy="246887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9500" y="1462914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99500" y="1790509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592641" y="1462913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647265" y="1462914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936235" y="1462913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649299" y="2138528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44631" y="2469801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49299" y="1790509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44631" y="1461803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819FC-F55D-46E9-8A81-71C3ED7938A9}"/>
              </a:ext>
            </a:extLst>
          </p:cNvPr>
          <p:cNvGrpSpPr/>
          <p:nvPr/>
        </p:nvGrpSpPr>
        <p:grpSpPr>
          <a:xfrm>
            <a:off x="3776131" y="3197472"/>
            <a:ext cx="5181268" cy="1259675"/>
            <a:chOff x="3776131" y="3197472"/>
            <a:chExt cx="5181268" cy="1259675"/>
          </a:xfrm>
        </p:grpSpPr>
        <p:sp>
          <p:nvSpPr>
            <p:cNvPr id="55" name="Rectangle 54"/>
            <p:cNvSpPr/>
            <p:nvPr/>
          </p:nvSpPr>
          <p:spPr>
            <a:xfrm>
              <a:off x="3776131" y="3198583"/>
              <a:ext cx="984738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6131" y="3532986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6131" y="3867389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76131" y="4210259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17171" y="3865730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670705" y="4205470"/>
              <a:ext cx="1099827" cy="24688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02031" y="3198583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81430" y="3526178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19565" y="3865730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4894" y="4205470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87763" y="3526178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2828" y="3197472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92533" y="3198581"/>
              <a:ext cx="964866" cy="92333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but, stale model updates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FDF6D-1778-4A49-9458-96DAFBCE4945}"/>
              </a:ext>
            </a:extLst>
          </p:cNvPr>
          <p:cNvGrpSpPr/>
          <p:nvPr/>
        </p:nvGrpSpPr>
        <p:grpSpPr>
          <a:xfrm>
            <a:off x="3776131" y="4891920"/>
            <a:ext cx="5159176" cy="1894864"/>
            <a:chOff x="3776131" y="4891920"/>
            <a:chExt cx="5159176" cy="1894864"/>
          </a:xfrm>
        </p:grpSpPr>
        <p:sp>
          <p:nvSpPr>
            <p:cNvPr id="71" name="Rectangle 70"/>
            <p:cNvSpPr/>
            <p:nvPr/>
          </p:nvSpPr>
          <p:spPr>
            <a:xfrm>
              <a:off x="3776131" y="4900387"/>
              <a:ext cx="984738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776131" y="5234790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776131" y="5569193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776131" y="5912063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128833" y="5576001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70704" y="5907274"/>
              <a:ext cx="1099827" cy="24688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23760" y="4900387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23760" y="5227982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8165765" y="4900386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7022763" y="5576001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65697" y="5907274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70361" y="5227982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57225" y="4899276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071528" y="4900387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805237" y="4891920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7818" y="6054739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91" name="TextBox 90"/>
            <p:cNvSpPr txBox="1"/>
            <p:nvPr/>
          </p:nvSpPr>
          <p:spPr>
            <a:xfrm>
              <a:off x="4772498" y="6263564"/>
              <a:ext cx="3524053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[Martín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Abadi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et al: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TensorFlow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: A System for Large-Scale Machine Learning. 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OSDI 2016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1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LLMs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Google Gemini</a:t>
            </a:r>
          </a:p>
          <a:p>
            <a:r>
              <a:rPr lang="en-US" b="0" dirty="0" err="1" smtClean="0"/>
              <a:t>ChatGPT</a:t>
            </a:r>
            <a:endParaRPr lang="en-US" b="0" dirty="0" smtClean="0"/>
          </a:p>
          <a:p>
            <a:r>
              <a:rPr lang="en-US" b="0" dirty="0" err="1" smtClean="0"/>
              <a:t>Lamda</a:t>
            </a:r>
            <a:endParaRPr lang="en-US" b="0" dirty="0" smtClean="0"/>
          </a:p>
          <a:p>
            <a:r>
              <a:rPr lang="en-US" b="0" dirty="0" smtClean="0"/>
              <a:t>Llama</a:t>
            </a:r>
          </a:p>
          <a:p>
            <a:r>
              <a:rPr lang="en-US" b="0" dirty="0" err="1" smtClean="0"/>
              <a:t>Gork</a:t>
            </a:r>
            <a:endParaRPr lang="en-US" b="0" dirty="0" smtClean="0"/>
          </a:p>
          <a:p>
            <a:r>
              <a:rPr lang="en-US" b="0" dirty="0" smtClean="0"/>
              <a:t>Mistral</a:t>
            </a:r>
          </a:p>
          <a:p>
            <a:r>
              <a:rPr lang="en-US" b="0" dirty="0" smtClean="0"/>
              <a:t>Eliza (1966)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Language Models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6000" y="6014720"/>
            <a:ext cx="4175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https://blog.google/technology/ai/google-gemini-ai/#sundar-note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138006"/>
            <a:ext cx="5774016" cy="46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LLMs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Next work prediction</a:t>
            </a:r>
          </a:p>
          <a:p>
            <a:r>
              <a:rPr lang="en-US" b="0" dirty="0" smtClean="0"/>
              <a:t>A probabilistic model that assign probability to every finite sequence in English language</a:t>
            </a:r>
          </a:p>
          <a:p>
            <a:r>
              <a:rPr lang="en-US" b="0" dirty="0" smtClean="0"/>
              <a:t> considering context, position, grammar and structure</a:t>
            </a:r>
          </a:p>
          <a:p>
            <a:r>
              <a:rPr lang="en-US" b="0" dirty="0" smtClean="0"/>
              <a:t>Sentence “the cat set on the mat”</a:t>
            </a:r>
          </a:p>
          <a:p>
            <a:pPr lvl="1"/>
            <a:r>
              <a:rPr lang="en-US" dirty="0" smtClean="0"/>
              <a:t>P(the cat sat on the map) = P(the)*P(</a:t>
            </a:r>
            <a:r>
              <a:rPr lang="en-US" dirty="0" err="1" smtClean="0"/>
              <a:t>cat|the</a:t>
            </a:r>
            <a:r>
              <a:rPr lang="en-US" dirty="0" smtClean="0"/>
              <a:t>) * P(</a:t>
            </a:r>
            <a:r>
              <a:rPr lang="en-US" dirty="0" err="1" smtClean="0"/>
              <a:t>sat|the</a:t>
            </a:r>
            <a:r>
              <a:rPr lang="en-US" dirty="0" smtClean="0"/>
              <a:t> cat) *P(on |the cat sat)*P(</a:t>
            </a:r>
            <a:r>
              <a:rPr lang="en-US" dirty="0" err="1" smtClean="0"/>
              <a:t>the|the</a:t>
            </a:r>
            <a:r>
              <a:rPr lang="en-US" dirty="0" smtClean="0"/>
              <a:t> cat sat on)</a:t>
            </a:r>
            <a:r>
              <a:rPr lang="en-US" dirty="0"/>
              <a:t> *</a:t>
            </a:r>
            <a:r>
              <a:rPr lang="en-US" dirty="0" smtClean="0"/>
              <a:t>P(</a:t>
            </a:r>
            <a:r>
              <a:rPr lang="en-US" dirty="0" err="1" smtClean="0"/>
              <a:t>mat|the</a:t>
            </a:r>
            <a:r>
              <a:rPr lang="en-US" dirty="0" smtClean="0"/>
              <a:t> </a:t>
            </a:r>
            <a:r>
              <a:rPr lang="en-US" dirty="0"/>
              <a:t>cat sat </a:t>
            </a:r>
            <a:r>
              <a:rPr lang="en-US" dirty="0" smtClean="0"/>
              <a:t>on the)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Language Models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48" y="3723132"/>
            <a:ext cx="4575104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LLM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239520"/>
            <a:ext cx="5008456" cy="5012837"/>
          </a:xfrm>
        </p:spPr>
        <p:txBody>
          <a:bodyPr/>
          <a:lstStyle/>
          <a:p>
            <a:r>
              <a:rPr lang="en-US" dirty="0" smtClean="0"/>
              <a:t>Transformer based neural networks</a:t>
            </a:r>
          </a:p>
          <a:p>
            <a:r>
              <a:rPr lang="en-US" dirty="0" smtClean="0"/>
              <a:t>Pre-training (expensive)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/>
              <a:t>~10TB of </a:t>
            </a:r>
            <a:r>
              <a:rPr lang="en-US" dirty="0" smtClean="0"/>
              <a:t>text.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a cluster of ~6,000 </a:t>
            </a:r>
            <a:r>
              <a:rPr lang="en-US" dirty="0" smtClean="0"/>
              <a:t>GPUs.</a:t>
            </a:r>
          </a:p>
          <a:p>
            <a:pPr lvl="1"/>
            <a:r>
              <a:rPr lang="en-US" dirty="0" smtClean="0"/>
              <a:t>Compress </a:t>
            </a:r>
            <a:r>
              <a:rPr lang="en-US" dirty="0"/>
              <a:t>the text into a neural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network</a:t>
            </a:r>
            <a:r>
              <a:rPr lang="en-US" dirty="0"/>
              <a:t>, </a:t>
            </a:r>
            <a:r>
              <a:rPr lang="en-US" dirty="0" smtClean="0"/>
              <a:t>pay ~$</a:t>
            </a:r>
            <a:r>
              <a:rPr lang="en-US" dirty="0"/>
              <a:t>2M, wait ~12 </a:t>
            </a:r>
            <a:r>
              <a:rPr lang="en-US" dirty="0" smtClean="0"/>
              <a:t>days.</a:t>
            </a:r>
          </a:p>
          <a:p>
            <a:pPr lvl="1"/>
            <a:r>
              <a:rPr lang="en-US" dirty="0" smtClean="0"/>
              <a:t>Obtain </a:t>
            </a:r>
            <a:r>
              <a:rPr lang="en-US" dirty="0"/>
              <a:t>base model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Fine Tuning</a:t>
            </a:r>
          </a:p>
          <a:p>
            <a:pPr lvl="1"/>
            <a:r>
              <a:rPr lang="en-US" dirty="0"/>
              <a:t>Write labeling instructions</a:t>
            </a:r>
          </a:p>
          <a:p>
            <a:pPr lvl="1"/>
            <a:r>
              <a:rPr lang="en-US" dirty="0" smtClean="0"/>
              <a:t>Hire </a:t>
            </a:r>
            <a:r>
              <a:rPr lang="en-US" dirty="0"/>
              <a:t>people (or use scale.ai!), collect 100K </a:t>
            </a:r>
            <a:r>
              <a:rPr lang="en-US" dirty="0" smtClean="0"/>
              <a:t>high quality </a:t>
            </a:r>
            <a:r>
              <a:rPr lang="en-US" dirty="0"/>
              <a:t>ideal Q&amp;A responses, and/or comparisons.</a:t>
            </a:r>
          </a:p>
          <a:p>
            <a:pPr lvl="1"/>
            <a:r>
              <a:rPr lang="en-US" dirty="0" err="1" smtClean="0"/>
              <a:t>Finetune</a:t>
            </a:r>
            <a:r>
              <a:rPr lang="en-US" dirty="0" smtClean="0"/>
              <a:t> </a:t>
            </a:r>
            <a:r>
              <a:rPr lang="en-US" dirty="0"/>
              <a:t>base model on this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~</a:t>
            </a:r>
            <a:r>
              <a:rPr lang="en-US" dirty="0"/>
              <a:t>1 day.</a:t>
            </a:r>
          </a:p>
          <a:p>
            <a:pPr lvl="1"/>
            <a:r>
              <a:rPr lang="en-US" dirty="0" smtClean="0"/>
              <a:t>Obtain </a:t>
            </a:r>
            <a:r>
              <a:rPr lang="en-US" dirty="0"/>
              <a:t>assistant model.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lot of evaluations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Language Models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06" y="873759"/>
            <a:ext cx="3993079" cy="33324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6160" y="4423942"/>
            <a:ext cx="314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https://ai.stanford.edu/blog/understanding-incontext/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1360" y="512050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https://www.youtube.com/watch?v=zjkBMFhNj_g</a:t>
            </a:r>
          </a:p>
        </p:txBody>
      </p:sp>
    </p:spTree>
    <p:extLst>
      <p:ext uri="{BB962C8B-B14F-4D97-AF65-F5344CB8AC3E}">
        <p14:creationId xmlns:p14="http://schemas.microsoft.com/office/powerpoint/2010/main" val="23413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5912696" cy="4941101"/>
          </a:xfrm>
        </p:spPr>
        <p:txBody>
          <a:bodyPr/>
          <a:lstStyle/>
          <a:p>
            <a:r>
              <a:rPr lang="en-US" dirty="0" smtClean="0"/>
              <a:t>Transformer based neural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Language Models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66912"/>
            <a:ext cx="7553325" cy="3228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5238" y="5241962"/>
            <a:ext cx="7297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</a:rPr>
              <a:t>Source: Compiled by DIGITIMES Research, Aug.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</a:rPr>
              <a:t>2023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https://www.digitimes.com/news/a20231221VL202/2024-outlook-ai-edge-ai-llm.html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80" y="733097"/>
            <a:ext cx="548220" cy="652359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4819340" y="803516"/>
            <a:ext cx="3227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[Ashish </a:t>
            </a:r>
            <a:r>
              <a:rPr lang="en-US" sz="1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Vaswani</a:t>
            </a: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et. al., Attention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All you </a:t>
            </a: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Need. </a:t>
            </a:r>
            <a:r>
              <a:rPr lang="en-US" sz="1200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sz="12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</a:t>
            </a: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and Exam Preparation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Example </a:t>
            </a: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choice question (40/100)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dataset identify the type of </a:t>
            </a:r>
            <a:r>
              <a:rPr lang="en-US" dirty="0" err="1" smtClean="0"/>
              <a:t>missingness</a:t>
            </a:r>
            <a:r>
              <a:rPr lang="en-US" dirty="0" smtClean="0"/>
              <a:t>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Completely at Random (MCAR)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at Random (MAR)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Not at Random (MNAR)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All of above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fontAlgn="b"/>
            <a:r>
              <a:rPr lang="en-US" dirty="0"/>
              <a:t>62/120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16300"/>
              </p:ext>
            </p:extLst>
          </p:nvPr>
        </p:nvGraphicFramePr>
        <p:xfrm>
          <a:off x="1605280" y="3124286"/>
          <a:ext cx="31394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1194925356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19908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5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8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7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55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8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2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73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55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158492"/>
            <a:ext cx="8196170" cy="4941101"/>
          </a:xfrm>
        </p:spPr>
        <p:txBody>
          <a:bodyPr/>
          <a:lstStyle/>
          <a:p>
            <a:r>
              <a:rPr lang="en-US" dirty="0" smtClean="0"/>
              <a:t>Create a </a:t>
            </a:r>
            <a:r>
              <a:rPr lang="en-US" dirty="0" smtClean="0">
                <a:solidFill>
                  <a:srgbClr val="F70146"/>
                </a:solidFill>
              </a:rPr>
              <a:t>star schema </a:t>
            </a:r>
            <a:r>
              <a:rPr lang="en-US" dirty="0" smtClean="0"/>
              <a:t>from the given relational schema. Identify the fact and dimension tables and indicate the relationship type (cardinality) </a:t>
            </a:r>
            <a:r>
              <a:rPr lang="en-US" b="0" dirty="0" smtClean="0"/>
              <a:t>[10/100 points].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96" y="3629043"/>
            <a:ext cx="3998529" cy="308511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51610" y="2110232"/>
            <a:ext cx="8534400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EXAM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TimeCode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LocationCode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Student,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LectureCode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Course, Degree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TIME(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TimeCode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Day, Month, Year,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WeekMonth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WeekYear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DayMonth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LOCATION(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LocationCode,LectureHall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Department, Faculty, Address, City)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STUDENT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(ID,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Name, Address,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DegreeCourse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7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</a:t>
            </a:r>
            <a:r>
              <a:rPr lang="en-US" dirty="0">
                <a:solidFill>
                  <a:schemeClr val="accent1"/>
                </a:solidFill>
              </a:rPr>
              <a:t>Message Delivery Guarantees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At-Most-Once, At-Least-Once and Exactly-Once</a:t>
            </a:r>
            <a:r>
              <a:rPr lang="en-US" dirty="0"/>
              <a:t>, and indicate which of them require persistent storage before sending. </a:t>
            </a:r>
            <a:r>
              <a:rPr lang="en-US" b="0" dirty="0"/>
              <a:t>[6/100 points]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93304"/>
              </p:ext>
            </p:extLst>
          </p:nvPr>
        </p:nvGraphicFramePr>
        <p:xfrm>
          <a:off x="992220" y="2852946"/>
          <a:ext cx="756811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745">
                  <a:extLst>
                    <a:ext uri="{9D8B030D-6E8A-4147-A177-3AD203B41FA5}">
                      <a16:colId xmlns:a16="http://schemas.microsoft.com/office/drawing/2014/main" val="3664443594"/>
                    </a:ext>
                  </a:extLst>
                </a:gridCol>
                <a:gridCol w="5045412">
                  <a:extLst>
                    <a:ext uri="{9D8B030D-6E8A-4147-A177-3AD203B41FA5}">
                      <a16:colId xmlns:a16="http://schemas.microsoft.com/office/drawing/2014/main" val="1036048121"/>
                    </a:ext>
                  </a:extLst>
                </a:gridCol>
                <a:gridCol w="984961">
                  <a:extLst>
                    <a:ext uri="{9D8B030D-6E8A-4147-A177-3AD203B41FA5}">
                      <a16:colId xmlns:a16="http://schemas.microsoft.com/office/drawing/2014/main" val="423024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4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At-Most-Once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Send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forget, never sent message twice (even on failures)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8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At-Least-Once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forward, replay stream from (acknowledged) checkpoint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Exactly-Once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and forward, replay stream from (acknowledged) checkpoint, transactional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65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5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/ Entity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phases of a typical </a:t>
            </a:r>
            <a:r>
              <a:rPr lang="en-US" dirty="0">
                <a:solidFill>
                  <a:schemeClr val="accent1"/>
                </a:solidFill>
              </a:rPr>
              <a:t>Entity Resolution Pipeline</a:t>
            </a:r>
            <a:r>
              <a:rPr lang="en-US" dirty="0"/>
              <a:t> with example techniques for the individual phases. </a:t>
            </a:r>
            <a:r>
              <a:rPr lang="en-US" b="0" dirty="0"/>
              <a:t>[20/100 points]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sp>
        <p:nvSpPr>
          <p:cNvPr id="5" name="Chevron 4"/>
          <p:cNvSpPr/>
          <p:nvPr/>
        </p:nvSpPr>
        <p:spPr>
          <a:xfrm>
            <a:off x="819048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Data</a:t>
            </a:r>
          </a:p>
        </p:txBody>
      </p:sp>
      <p:sp>
        <p:nvSpPr>
          <p:cNvPr id="6" name="Chevron 5"/>
          <p:cNvSpPr/>
          <p:nvPr/>
        </p:nvSpPr>
        <p:spPr>
          <a:xfrm>
            <a:off x="2962146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Blocking/Sorting</a:t>
            </a:r>
          </a:p>
        </p:txBody>
      </p:sp>
      <p:sp>
        <p:nvSpPr>
          <p:cNvPr id="7" name="Chevron 6"/>
          <p:cNvSpPr/>
          <p:nvPr/>
        </p:nvSpPr>
        <p:spPr>
          <a:xfrm>
            <a:off x="5085580" y="23599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Matching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2939" y="2539563"/>
            <a:ext cx="473947" cy="616875"/>
            <a:chOff x="180871" y="5004080"/>
            <a:chExt cx="473947" cy="616875"/>
          </a:xfrm>
        </p:grpSpPr>
        <p:sp>
          <p:nvSpPr>
            <p:cNvPr id="10" name="Folded Corner 9"/>
            <p:cNvSpPr/>
            <p:nvPr/>
          </p:nvSpPr>
          <p:spPr>
            <a:xfrm>
              <a:off x="180871" y="5004080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252884" y="5066046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hevron 11"/>
          <p:cNvSpPr/>
          <p:nvPr/>
        </p:nvSpPr>
        <p:spPr>
          <a:xfrm>
            <a:off x="7218845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24576" y="3955162"/>
            <a:ext cx="1278495" cy="1141228"/>
            <a:chOff x="824576" y="4285906"/>
            <a:chExt cx="1278495" cy="1141228"/>
          </a:xfrm>
        </p:grpSpPr>
        <p:sp>
          <p:nvSpPr>
            <p:cNvPr id="17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8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9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20" name="Rechteck 29"/>
            <p:cNvSpPr/>
            <p:nvPr/>
          </p:nvSpPr>
          <p:spPr>
            <a:xfrm>
              <a:off x="1719314" y="428590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1719314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23" name="Rechteck 29"/>
            <p:cNvSpPr/>
            <p:nvPr/>
          </p:nvSpPr>
          <p:spPr>
            <a:xfrm>
              <a:off x="825980" y="509310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24" name="Rechteck 29"/>
            <p:cNvSpPr/>
            <p:nvPr/>
          </p:nvSpPr>
          <p:spPr>
            <a:xfrm>
              <a:off x="1273945" y="50969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71019" y="3732920"/>
            <a:ext cx="1868822" cy="2170440"/>
            <a:chOff x="2871019" y="4063664"/>
            <a:chExt cx="1868822" cy="2170440"/>
          </a:xfrm>
        </p:grpSpPr>
        <p:sp>
          <p:nvSpPr>
            <p:cNvPr id="26" name="Rechteck 29"/>
            <p:cNvSpPr/>
            <p:nvPr/>
          </p:nvSpPr>
          <p:spPr>
            <a:xfrm>
              <a:off x="3107067" y="429178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27" name="Rechteck 29"/>
            <p:cNvSpPr/>
            <p:nvPr/>
          </p:nvSpPr>
          <p:spPr>
            <a:xfrm>
              <a:off x="3583053" y="40862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28" name="Rechteck 29"/>
            <p:cNvSpPr/>
            <p:nvPr/>
          </p:nvSpPr>
          <p:spPr>
            <a:xfrm>
              <a:off x="3646440" y="479244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4065790" y="504601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086746" y="562093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31" name="Rechteck 29"/>
            <p:cNvSpPr/>
            <p:nvPr/>
          </p:nvSpPr>
          <p:spPr>
            <a:xfrm>
              <a:off x="4085454" y="56602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32" name="Rechteck 29"/>
            <p:cNvSpPr/>
            <p:nvPr/>
          </p:nvSpPr>
          <p:spPr>
            <a:xfrm>
              <a:off x="4136691" y="46470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33" name="Rechteck 29"/>
            <p:cNvSpPr/>
            <p:nvPr/>
          </p:nvSpPr>
          <p:spPr>
            <a:xfrm>
              <a:off x="3593184" y="583931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871019" y="5453785"/>
              <a:ext cx="1777248" cy="780319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574027" y="4523541"/>
              <a:ext cx="1165814" cy="928897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20338249">
              <a:off x="2872354" y="4063664"/>
              <a:ext cx="1335312" cy="564822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185936" y="3760446"/>
            <a:ext cx="1453366" cy="2083196"/>
            <a:chOff x="5185936" y="4091190"/>
            <a:chExt cx="1453366" cy="2083196"/>
          </a:xfrm>
        </p:grpSpPr>
        <p:sp>
          <p:nvSpPr>
            <p:cNvPr id="38" name="Rechteck 29"/>
            <p:cNvSpPr/>
            <p:nvPr/>
          </p:nvSpPr>
          <p:spPr>
            <a:xfrm>
              <a:off x="5206257" y="429669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39" name="Rechteck 29"/>
            <p:cNvSpPr/>
            <p:nvPr/>
          </p:nvSpPr>
          <p:spPr>
            <a:xfrm>
              <a:off x="5731403" y="409119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40" name="Rechteck 29"/>
            <p:cNvSpPr/>
            <p:nvPr/>
          </p:nvSpPr>
          <p:spPr>
            <a:xfrm>
              <a:off x="5686635" y="47678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41" name="Rechteck 29"/>
            <p:cNvSpPr/>
            <p:nvPr/>
          </p:nvSpPr>
          <p:spPr>
            <a:xfrm>
              <a:off x="6164980" y="50509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42" name="Rechteck 29"/>
            <p:cNvSpPr/>
            <p:nvPr/>
          </p:nvSpPr>
          <p:spPr>
            <a:xfrm>
              <a:off x="5185936" y="5625849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43" name="Rechteck 29"/>
            <p:cNvSpPr/>
            <p:nvPr/>
          </p:nvSpPr>
          <p:spPr>
            <a:xfrm>
              <a:off x="6184644" y="566517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4" name="Rechteck 29"/>
            <p:cNvSpPr/>
            <p:nvPr/>
          </p:nvSpPr>
          <p:spPr>
            <a:xfrm>
              <a:off x="6255545" y="465194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45" name="Rechteck 29"/>
            <p:cNvSpPr/>
            <p:nvPr/>
          </p:nvSpPr>
          <p:spPr>
            <a:xfrm>
              <a:off x="5692374" y="584422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cxnSp>
          <p:nvCxnSpPr>
            <p:cNvPr id="46" name="Straight Connector 45"/>
            <p:cNvCxnSpPr>
              <a:stCxn id="38" idx="3"/>
              <a:endCxn id="39" idx="1"/>
            </p:cNvCxnSpPr>
            <p:nvPr/>
          </p:nvCxnSpPr>
          <p:spPr>
            <a:xfrm flipV="1">
              <a:off x="5590014" y="4256269"/>
              <a:ext cx="141389" cy="205505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0" idx="3"/>
              <a:endCxn id="44" idx="1"/>
            </p:cNvCxnSpPr>
            <p:nvPr/>
          </p:nvCxnSpPr>
          <p:spPr>
            <a:xfrm flipV="1">
              <a:off x="6070392" y="4817024"/>
              <a:ext cx="185153" cy="115918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3" idx="1"/>
              <a:endCxn id="45" idx="3"/>
            </p:cNvCxnSpPr>
            <p:nvPr/>
          </p:nvCxnSpPr>
          <p:spPr>
            <a:xfrm flipH="1">
              <a:off x="6076131" y="5830256"/>
              <a:ext cx="108513" cy="179051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2" idx="3"/>
              <a:endCxn id="45" idx="1"/>
            </p:cNvCxnSpPr>
            <p:nvPr/>
          </p:nvCxnSpPr>
          <p:spPr>
            <a:xfrm>
              <a:off x="5569693" y="5790928"/>
              <a:ext cx="122681" cy="218379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53245" y="3741396"/>
            <a:ext cx="1431384" cy="2046984"/>
            <a:chOff x="7553245" y="4072140"/>
            <a:chExt cx="1431384" cy="2046984"/>
          </a:xfrm>
        </p:grpSpPr>
        <p:grpSp>
          <p:nvGrpSpPr>
            <p:cNvPr id="51" name="Group 50"/>
            <p:cNvGrpSpPr/>
            <p:nvPr/>
          </p:nvGrpSpPr>
          <p:grpSpPr>
            <a:xfrm>
              <a:off x="7553245" y="4086276"/>
              <a:ext cx="383760" cy="2029896"/>
              <a:chOff x="7896145" y="4086276"/>
              <a:chExt cx="383760" cy="2029896"/>
            </a:xfrm>
          </p:grpSpPr>
          <p:sp>
            <p:nvSpPr>
              <p:cNvPr id="56" name="Rechteck 29"/>
              <p:cNvSpPr/>
              <p:nvPr/>
            </p:nvSpPr>
            <p:spPr>
              <a:xfrm>
                <a:off x="7896145" y="4086276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57" name="Rechteck 29"/>
              <p:cNvSpPr/>
              <p:nvPr/>
            </p:nvSpPr>
            <p:spPr>
              <a:xfrm>
                <a:off x="7896146" y="4664627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</a:p>
            </p:txBody>
          </p:sp>
          <p:sp>
            <p:nvSpPr>
              <p:cNvPr id="58" name="Rechteck 29"/>
              <p:cNvSpPr/>
              <p:nvPr/>
            </p:nvSpPr>
            <p:spPr>
              <a:xfrm>
                <a:off x="7896147" y="509310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59" name="Rechteck 29"/>
              <p:cNvSpPr/>
              <p:nvPr/>
            </p:nvSpPr>
            <p:spPr>
              <a:xfrm>
                <a:off x="7896148" y="578601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994155" y="40721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r1, r4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03680" y="46436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r2, r7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03680" y="50627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03680" y="57485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r5, r6, r8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5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 Computation / Stream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228541" cy="4941101"/>
          </a:xfrm>
        </p:spPr>
        <p:txBody>
          <a:bodyPr/>
          <a:lstStyle/>
          <a:p>
            <a:r>
              <a:rPr lang="en-US" dirty="0"/>
              <a:t>Assume three nodes with CPU and memory capacity N1 (32 cores, 64 GB), N2 (16 cores, 64 GB), N3 (64 cores, 128 GB) and a stream of resource requests R1 . . . R7. Schedule these requests to available resources (assign requests to nodes) in order to maximize the number of fulfilled requests. (4 points)</a:t>
            </a:r>
          </a:p>
          <a:p>
            <a:r>
              <a:rPr lang="en-US" dirty="0"/>
              <a:t> R1: (30 cores, 8 GB) </a:t>
            </a:r>
          </a:p>
          <a:p>
            <a:r>
              <a:rPr lang="en-US" dirty="0"/>
              <a:t>R2: (6 cores, 32 GB) </a:t>
            </a:r>
          </a:p>
          <a:p>
            <a:r>
              <a:rPr lang="en-US" dirty="0"/>
              <a:t>R3: (8 cores, 64 GB) </a:t>
            </a:r>
          </a:p>
          <a:p>
            <a:r>
              <a:rPr lang="en-US" dirty="0"/>
              <a:t>R4: (10 cores, 32 GB) </a:t>
            </a:r>
          </a:p>
          <a:p>
            <a:r>
              <a:rPr lang="en-US" dirty="0"/>
              <a:t>R5: (8 cores, 32 GB) </a:t>
            </a:r>
          </a:p>
          <a:p>
            <a:r>
              <a:rPr lang="en-US" dirty="0"/>
              <a:t>R6: (16 cores, 64 GB) </a:t>
            </a:r>
          </a:p>
          <a:p>
            <a:r>
              <a:rPr lang="en-US" dirty="0"/>
              <a:t>R7: (16 cores, 16 GB)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05420"/>
              </p:ext>
            </p:extLst>
          </p:nvPr>
        </p:nvGraphicFramePr>
        <p:xfrm>
          <a:off x="3312160" y="3249454"/>
          <a:ext cx="5486400" cy="110918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3735585895"/>
                    </a:ext>
                  </a:extLst>
                </a:gridCol>
                <a:gridCol w="1310600">
                  <a:extLst>
                    <a:ext uri="{9D8B030D-6E8A-4147-A177-3AD203B41FA5}">
                      <a16:colId xmlns:a16="http://schemas.microsoft.com/office/drawing/2014/main" val="646832556"/>
                    </a:ext>
                  </a:extLst>
                </a:gridCol>
                <a:gridCol w="1578581">
                  <a:extLst>
                    <a:ext uri="{9D8B030D-6E8A-4147-A177-3AD203B41FA5}">
                      <a16:colId xmlns:a16="http://schemas.microsoft.com/office/drawing/2014/main" val="792371644"/>
                    </a:ext>
                  </a:extLst>
                </a:gridCol>
                <a:gridCol w="1611699">
                  <a:extLst>
                    <a:ext uri="{9D8B030D-6E8A-4147-A177-3AD203B41FA5}">
                      <a16:colId xmlns:a16="http://schemas.microsoft.com/office/drawing/2014/main" val="101205518"/>
                    </a:ext>
                  </a:extLst>
                </a:gridCol>
              </a:tblGrid>
              <a:tr h="395449">
                <a:tc>
                  <a:txBody>
                    <a:bodyPr/>
                    <a:lstStyle/>
                    <a:p>
                      <a:pPr algn="ctr" fontAlgn="b"/>
                      <a:endParaRPr lang="en-US" sz="2000" b="0" kern="12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N1 (32/64)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N2 (16/64)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N3 (64/128)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898861"/>
                  </a:ext>
                </a:extLst>
              </a:tr>
              <a:tr h="356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requests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R6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R2, R4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R1, R3, R5, R7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3078371"/>
                  </a:ext>
                </a:extLst>
              </a:tr>
              <a:tr h="356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utilization</a:t>
                      </a:r>
                      <a:endParaRPr lang="en-US" sz="18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/>
                        <a:t>16/64</a:t>
                      </a:r>
                      <a:endParaRPr lang="en-US" sz="1800" b="0" kern="12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/>
                        <a:t>16/64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62/120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697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6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Describe the concept of </a:t>
            </a:r>
            <a:r>
              <a:rPr lang="en-US" dirty="0">
                <a:solidFill>
                  <a:schemeClr val="accent1"/>
                </a:solidFill>
              </a:rPr>
              <a:t>Continuous Queries</a:t>
            </a:r>
            <a:r>
              <a:rPr lang="en-US" dirty="0"/>
              <a:t> and a </a:t>
            </a:r>
            <a:r>
              <a:rPr lang="en-US" dirty="0">
                <a:solidFill>
                  <a:schemeClr val="accent1"/>
                </a:solidFill>
              </a:rPr>
              <a:t>Basic System Infrastructure</a:t>
            </a:r>
            <a:r>
              <a:rPr lang="en-US" dirty="0"/>
              <a:t> to process them over incoming data streams. </a:t>
            </a:r>
            <a:r>
              <a:rPr lang="en-US" b="0" dirty="0"/>
              <a:t>[8/100 points]</a:t>
            </a:r>
          </a:p>
          <a:p>
            <a:pPr lvl="1"/>
            <a:r>
              <a:rPr lang="en-US" dirty="0"/>
              <a:t>Deployed Data flow graphs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Nodes: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asynchronous ops (w/ state)</a:t>
            </a:r>
            <a:br>
              <a:rPr lang="en-US" dirty="0"/>
            </a:br>
            <a:r>
              <a:rPr lang="en-US" dirty="0"/>
              <a:t>(e.g., separate threads / queues)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Edges:</a:t>
            </a:r>
            <a:r>
              <a:rPr lang="en-US" dirty="0"/>
              <a:t> data dependencies</a:t>
            </a:r>
            <a:br>
              <a:rPr lang="en-US" dirty="0"/>
            </a:br>
            <a:r>
              <a:rPr lang="en-US" dirty="0"/>
              <a:t>(tuple/message streams)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Push model:</a:t>
            </a:r>
            <a:r>
              <a:rPr lang="en-US" dirty="0"/>
              <a:t> data production </a:t>
            </a:r>
            <a:br>
              <a:rPr lang="en-US" dirty="0"/>
            </a:br>
            <a:r>
              <a:rPr lang="en-US" dirty="0"/>
              <a:t>controlled by source</a:t>
            </a:r>
          </a:p>
          <a:p>
            <a:pPr lvl="1"/>
            <a:endParaRPr lang="en-US" b="0" dirty="0"/>
          </a:p>
          <a:p>
            <a:pPr lvl="1"/>
            <a:endParaRPr lang="en-US" sz="1000" b="0" dirty="0"/>
          </a:p>
          <a:p>
            <a:r>
              <a:rPr lang="en-US" dirty="0"/>
              <a:t>Given the continuous query </a:t>
            </a:r>
            <a:br>
              <a:rPr lang="en-US" dirty="0"/>
            </a:br>
            <a:r>
              <a:rPr lang="en-US" dirty="0"/>
              <a:t>A-B-C, what are the resulting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perf characteristics</a:t>
            </a:r>
            <a:r>
              <a:rPr lang="en-US" dirty="0"/>
              <a:t>? </a:t>
            </a:r>
            <a:r>
              <a:rPr lang="en-US" b="0" dirty="0"/>
              <a:t>[4 points]</a:t>
            </a:r>
          </a:p>
          <a:p>
            <a:pPr lvl="1"/>
            <a:r>
              <a:rPr lang="en-US" dirty="0"/>
              <a:t>Max throughput</a:t>
            </a:r>
          </a:p>
          <a:p>
            <a:pPr lvl="1"/>
            <a:r>
              <a:rPr lang="en-US" dirty="0"/>
              <a:t>Min tuple latency </a:t>
            </a:r>
          </a:p>
          <a:p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  <a:p>
            <a:endParaRPr lang="en-US" dirty="0"/>
          </a:p>
        </p:txBody>
      </p:sp>
      <p:sp>
        <p:nvSpPr>
          <p:cNvPr id="5" name="Lightning Bolt 4"/>
          <p:cNvSpPr/>
          <p:nvPr/>
        </p:nvSpPr>
        <p:spPr>
          <a:xfrm>
            <a:off x="4617533" y="3538737"/>
            <a:ext cx="596491" cy="517698"/>
          </a:xfrm>
          <a:prstGeom prst="lightningBol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00292" y="2721774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03264" y="2718530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65647" y="364211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49422" y="3708428"/>
            <a:ext cx="293277" cy="236705"/>
            <a:chOff x="5581337" y="3056661"/>
            <a:chExt cx="293277" cy="236705"/>
          </a:xfrm>
        </p:grpSpPr>
        <p:sp>
          <p:nvSpPr>
            <p:cNvPr id="10" name="Rectangle 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824557" y="2784334"/>
            <a:ext cx="293277" cy="236705"/>
            <a:chOff x="5581337" y="3056661"/>
            <a:chExt cx="293277" cy="236705"/>
          </a:xfrm>
        </p:grpSpPr>
        <p:sp>
          <p:nvSpPr>
            <p:cNvPr id="15" name="Rectangle 14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19279571">
            <a:off x="6568317" y="3133055"/>
            <a:ext cx="293277" cy="236705"/>
            <a:chOff x="5581337" y="3056661"/>
            <a:chExt cx="293277" cy="236705"/>
          </a:xfrm>
        </p:grpSpPr>
        <p:sp>
          <p:nvSpPr>
            <p:cNvPr id="20" name="Rectangle 1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97345"/>
              </p:ext>
            </p:extLst>
          </p:nvPr>
        </p:nvGraphicFramePr>
        <p:xfrm>
          <a:off x="6063024" y="2125029"/>
          <a:ext cx="472172" cy="44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72">
                  <a:extLst>
                    <a:ext uri="{9D8B030D-6E8A-4147-A177-3AD203B41FA5}">
                      <a16:colId xmlns:a16="http://schemas.microsoft.com/office/drawing/2014/main" val="1476415631"/>
                    </a:ext>
                  </a:extLst>
                </a:gridCol>
              </a:tblGrid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30711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3778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19728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>
            <a:stCxn id="5" idx="5"/>
            <a:endCxn id="13" idx="2"/>
          </p:cNvCxnSpPr>
          <p:nvPr/>
        </p:nvCxnSpPr>
        <p:spPr>
          <a:xfrm>
            <a:off x="5075312" y="3826515"/>
            <a:ext cx="374110" cy="26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1"/>
          </p:cNvCxnSpPr>
          <p:nvPr/>
        </p:nvCxnSpPr>
        <p:spPr>
          <a:xfrm>
            <a:off x="5742699" y="3826781"/>
            <a:ext cx="32294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0"/>
            <a:endCxn id="23" idx="2"/>
          </p:cNvCxnSpPr>
          <p:nvPr/>
        </p:nvCxnSpPr>
        <p:spPr>
          <a:xfrm flipV="1">
            <a:off x="6289383" y="3343040"/>
            <a:ext cx="311089" cy="29907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7" idx="1"/>
          </p:cNvCxnSpPr>
          <p:nvPr/>
        </p:nvCxnSpPr>
        <p:spPr>
          <a:xfrm flipV="1">
            <a:off x="6829439" y="2903196"/>
            <a:ext cx="273825" cy="2565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3"/>
            <a:endCxn id="7" idx="1"/>
          </p:cNvCxnSpPr>
          <p:nvPr/>
        </p:nvCxnSpPr>
        <p:spPr>
          <a:xfrm>
            <a:off x="6535196" y="2347276"/>
            <a:ext cx="568068" cy="55592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8" idx="2"/>
          </p:cNvCxnSpPr>
          <p:nvPr/>
        </p:nvCxnSpPr>
        <p:spPr>
          <a:xfrm flipV="1">
            <a:off x="7550736" y="2902687"/>
            <a:ext cx="273821" cy="50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0"/>
            <a:endCxn id="6" idx="1"/>
          </p:cNvCxnSpPr>
          <p:nvPr/>
        </p:nvCxnSpPr>
        <p:spPr>
          <a:xfrm>
            <a:off x="8117834" y="2902687"/>
            <a:ext cx="282458" cy="375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6436481" y="3876361"/>
            <a:ext cx="204943" cy="198852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7385663" y="3610193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68936" y="4012324"/>
            <a:ext cx="560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46096" y="4735928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260631" y="4798488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37" name="Rectangle 3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1" name="Straight Arrow Connector 40"/>
          <p:cNvCxnSpPr>
            <a:stCxn id="37" idx="0"/>
            <a:endCxn id="35" idx="1"/>
          </p:cNvCxnSpPr>
          <p:nvPr/>
        </p:nvCxnSpPr>
        <p:spPr>
          <a:xfrm>
            <a:off x="6553908" y="4916841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42" name="Rounded Rectangle 41"/>
          <p:cNvSpPr/>
          <p:nvPr/>
        </p:nvSpPr>
        <p:spPr>
          <a:xfrm>
            <a:off x="8117177" y="474241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551168" y="4804973"/>
            <a:ext cx="293277" cy="236705"/>
            <a:chOff x="5581337" y="3056661"/>
            <a:chExt cx="293277" cy="236705"/>
          </a:xfrm>
        </p:grpSpPr>
        <p:sp>
          <p:nvSpPr>
            <p:cNvPr id="44" name="Rectangle 4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8" name="Straight Arrow Connector 47"/>
          <p:cNvCxnSpPr>
            <a:stCxn id="44" idx="0"/>
            <a:endCxn id="42" idx="1"/>
          </p:cNvCxnSpPr>
          <p:nvPr/>
        </p:nvCxnSpPr>
        <p:spPr>
          <a:xfrm>
            <a:off x="7844445" y="4923326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9" name="Straight Arrow Connector 48"/>
          <p:cNvCxnSpPr>
            <a:stCxn id="35" idx="3"/>
            <a:endCxn id="47" idx="2"/>
          </p:cNvCxnSpPr>
          <p:nvPr/>
        </p:nvCxnSpPr>
        <p:spPr>
          <a:xfrm>
            <a:off x="7293568" y="4920594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0" name="Straight Arrow Connector 49"/>
          <p:cNvCxnSpPr>
            <a:stCxn id="42" idx="3"/>
          </p:cNvCxnSpPr>
          <p:nvPr/>
        </p:nvCxnSpPr>
        <p:spPr>
          <a:xfrm>
            <a:off x="8564649" y="4927079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51" name="Rounded Rectangle 50"/>
          <p:cNvSpPr/>
          <p:nvPr/>
        </p:nvSpPr>
        <p:spPr>
          <a:xfrm>
            <a:off x="5539717" y="473268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983436" y="4795245"/>
            <a:ext cx="293277" cy="236705"/>
            <a:chOff x="5581337" y="3056661"/>
            <a:chExt cx="293277" cy="236705"/>
          </a:xfrm>
        </p:grpSpPr>
        <p:sp>
          <p:nvSpPr>
            <p:cNvPr id="53" name="Rectangle 5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7" name="Straight Arrow Connector 56"/>
          <p:cNvCxnSpPr>
            <a:stCxn id="53" idx="0"/>
            <a:endCxn id="51" idx="1"/>
          </p:cNvCxnSpPr>
          <p:nvPr/>
        </p:nvCxnSpPr>
        <p:spPr>
          <a:xfrm>
            <a:off x="5276713" y="4913598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8" name="Straight Arrow Connector 57"/>
          <p:cNvCxnSpPr>
            <a:stCxn id="51" idx="3"/>
            <a:endCxn id="40" idx="2"/>
          </p:cNvCxnSpPr>
          <p:nvPr/>
        </p:nvCxnSpPr>
        <p:spPr>
          <a:xfrm flipV="1">
            <a:off x="5987189" y="4916841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8037276" y="5111745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59707" y="5108501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3227" y="5105258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00790" y="5641591"/>
            <a:ext cx="5066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1/max(C(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op</a:t>
            </a:r>
            <a:r>
              <a:rPr lang="en-US" sz="1600" baseline="-250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 = 1/5 tuples/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ms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200 tuples/s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sum(C(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op</a:t>
            </a:r>
            <a:r>
              <a:rPr lang="en-US" sz="1600" baseline="-250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 = 1ms + 5ms + 2ms =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8ms</a:t>
            </a:r>
          </a:p>
        </p:txBody>
      </p:sp>
    </p:spTree>
    <p:extLst>
      <p:ext uri="{BB962C8B-B14F-4D97-AF65-F5344CB8AC3E}">
        <p14:creationId xmlns:p14="http://schemas.microsoft.com/office/powerpoint/2010/main" val="30816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2" grpId="0" animBg="1"/>
      <p:bldP spid="33" grpId="0" animBg="1"/>
      <p:bldP spid="34" grpId="0"/>
      <p:bldP spid="35" grpId="0" animBg="1"/>
      <p:bldP spid="42" grpId="0" animBg="1"/>
      <p:bldP spid="51" grpId="0" animBg="1"/>
      <p:bldP spid="59" grpId="0"/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three classes of techniques for </a:t>
            </a:r>
            <a:r>
              <a:rPr lang="en-US" dirty="0">
                <a:solidFill>
                  <a:schemeClr val="accent1"/>
                </a:solidFill>
              </a:rPr>
              <a:t>handling overload</a:t>
            </a:r>
            <a:r>
              <a:rPr lang="en-US" dirty="0"/>
              <a:t> situations in continuous queries?</a:t>
            </a:r>
            <a:r>
              <a:rPr lang="en-US" b="0" dirty="0"/>
              <a:t> [6/100 points]</a:t>
            </a:r>
          </a:p>
          <a:p>
            <a:pPr lvl="1"/>
            <a:endParaRPr lang="en-US" sz="1000" b="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Back Pressure</a:t>
            </a:r>
          </a:p>
          <a:p>
            <a:pPr lvl="1"/>
            <a:r>
              <a:rPr lang="en-US" dirty="0"/>
              <a:t>Graceful handling of </a:t>
            </a:r>
            <a:br>
              <a:rPr lang="en-US" dirty="0"/>
            </a:br>
            <a:r>
              <a:rPr lang="en-US" dirty="0"/>
              <a:t>overload w/o data loss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Slow down sources</a:t>
            </a:r>
          </a:p>
          <a:p>
            <a:pPr lvl="1"/>
            <a:r>
              <a:rPr lang="en-US" dirty="0"/>
              <a:t>E.g., blocking queues</a:t>
            </a:r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Load Shedding</a:t>
            </a:r>
          </a:p>
          <a:p>
            <a:pPr lvl="1"/>
            <a:r>
              <a:rPr lang="en-US" dirty="0"/>
              <a:t>#1 </a:t>
            </a:r>
            <a:r>
              <a:rPr lang="en-US" b="1" dirty="0">
                <a:solidFill>
                  <a:srgbClr val="7889FB"/>
                </a:solidFill>
              </a:rPr>
              <a:t>Random-sampling</a:t>
            </a:r>
            <a:r>
              <a:rPr lang="en-US" dirty="0"/>
              <a:t>-based load shedding </a:t>
            </a:r>
          </a:p>
          <a:p>
            <a:pPr lvl="1"/>
            <a:r>
              <a:rPr lang="en-US" dirty="0"/>
              <a:t>#2 </a:t>
            </a:r>
            <a:r>
              <a:rPr lang="en-US" b="1" dirty="0">
                <a:solidFill>
                  <a:srgbClr val="7889FB"/>
                </a:solidFill>
              </a:rPr>
              <a:t>Relevance-based</a:t>
            </a:r>
            <a:r>
              <a:rPr lang="en-US" dirty="0"/>
              <a:t> load shedding</a:t>
            </a:r>
          </a:p>
          <a:p>
            <a:pPr lvl="1"/>
            <a:r>
              <a:rPr lang="en-US" dirty="0"/>
              <a:t>#3 </a:t>
            </a:r>
            <a:r>
              <a:rPr lang="en-US" b="1" dirty="0">
                <a:solidFill>
                  <a:srgbClr val="7889FB"/>
                </a:solidFill>
              </a:rPr>
              <a:t>Summary-based</a:t>
            </a:r>
            <a:r>
              <a:rPr lang="en-US" dirty="0"/>
              <a:t> load shedding (synopses)</a:t>
            </a:r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Distributed Stream Processing</a:t>
            </a:r>
            <a:r>
              <a:rPr lang="en-US" dirty="0"/>
              <a:t> </a:t>
            </a:r>
            <a:r>
              <a:rPr lang="en-US" b="0" dirty="0"/>
              <a:t>(see last part)</a:t>
            </a:r>
          </a:p>
          <a:p>
            <a:pPr lvl="1"/>
            <a:r>
              <a:rPr lang="en-US" dirty="0"/>
              <a:t>Data flow partitioning (distribute the query)</a:t>
            </a:r>
          </a:p>
          <a:p>
            <a:pPr lvl="1"/>
            <a:r>
              <a:rPr lang="en-US" dirty="0"/>
              <a:t>Key range partitioning (distribute the data stream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493671" y="2362166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08206" y="2424726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" name="Straight Arrow Connector 10"/>
          <p:cNvCxnSpPr>
            <a:stCxn id="7" idx="0"/>
            <a:endCxn id="5" idx="1"/>
          </p:cNvCxnSpPr>
          <p:nvPr/>
        </p:nvCxnSpPr>
        <p:spPr>
          <a:xfrm>
            <a:off x="6201483" y="2543079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2" name="Rounded Rectangle 11"/>
          <p:cNvSpPr/>
          <p:nvPr/>
        </p:nvSpPr>
        <p:spPr>
          <a:xfrm>
            <a:off x="7764752" y="2368651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98743" y="2431211"/>
            <a:ext cx="293277" cy="23670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8" name="Straight Arrow Connector 17"/>
          <p:cNvCxnSpPr>
            <a:stCxn id="14" idx="0"/>
            <a:endCxn id="12" idx="1"/>
          </p:cNvCxnSpPr>
          <p:nvPr/>
        </p:nvCxnSpPr>
        <p:spPr>
          <a:xfrm>
            <a:off x="7492020" y="2549564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9" name="Straight Arrow Connector 18"/>
          <p:cNvCxnSpPr>
            <a:stCxn id="5" idx="3"/>
            <a:endCxn id="17" idx="2"/>
          </p:cNvCxnSpPr>
          <p:nvPr/>
        </p:nvCxnSpPr>
        <p:spPr>
          <a:xfrm>
            <a:off x="6941143" y="2546832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0" name="Straight Arrow Connector 19"/>
          <p:cNvCxnSpPr>
            <a:stCxn id="12" idx="3"/>
          </p:cNvCxnSpPr>
          <p:nvPr/>
        </p:nvCxnSpPr>
        <p:spPr>
          <a:xfrm>
            <a:off x="8212224" y="2553317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21" name="Rounded Rectangle 20"/>
          <p:cNvSpPr/>
          <p:nvPr/>
        </p:nvSpPr>
        <p:spPr>
          <a:xfrm>
            <a:off x="5187292" y="235892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1011" y="2421483"/>
            <a:ext cx="293277" cy="236705"/>
            <a:chOff x="5581337" y="3056661"/>
            <a:chExt cx="293277" cy="236705"/>
          </a:xfrm>
        </p:grpSpPr>
        <p:sp>
          <p:nvSpPr>
            <p:cNvPr id="23" name="Rectangle 2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" name="Straight Arrow Connector 26"/>
          <p:cNvCxnSpPr>
            <a:stCxn id="23" idx="0"/>
            <a:endCxn id="21" idx="1"/>
          </p:cNvCxnSpPr>
          <p:nvPr/>
        </p:nvCxnSpPr>
        <p:spPr>
          <a:xfrm>
            <a:off x="4924288" y="2539836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8" name="Straight Arrow Connector 27"/>
          <p:cNvCxnSpPr>
            <a:stCxn id="21" idx="3"/>
            <a:endCxn id="10" idx="2"/>
          </p:cNvCxnSpPr>
          <p:nvPr/>
        </p:nvCxnSpPr>
        <p:spPr>
          <a:xfrm flipV="1">
            <a:off x="5634764" y="2543079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4637806" y="2421482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753053" y="3137177"/>
            <a:ext cx="34765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Self-adjusting operator scheduling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runs at rate of slowest op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4851" y="2737983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07282" y="2734739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90802" y="2731496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3ms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902314" y="2425599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9" name="Rectangle 3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9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/>
              <a:t>Landscape of ML Systems</a:t>
            </a:r>
          </a:p>
          <a:p>
            <a:r>
              <a:rPr lang="en-US" dirty="0" smtClean="0"/>
              <a:t>Distributed </a:t>
            </a:r>
            <a:r>
              <a:rPr lang="en-US" dirty="0"/>
              <a:t>Parameter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Large Language Models</a:t>
            </a:r>
            <a:endParaRPr lang="en-US" dirty="0"/>
          </a:p>
          <a:p>
            <a:r>
              <a:rPr lang="en-US" dirty="0"/>
              <a:t>Q&amp;A and Exam Preparation</a:t>
            </a:r>
          </a:p>
          <a:p>
            <a:pPr lvl="1"/>
            <a:endParaRPr lang="en-US" dirty="0">
              <a:solidFill>
                <a:srgbClr val="7889FB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Oral Exam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Starting </a:t>
            </a:r>
            <a:r>
              <a:rPr lang="en-US" b="1" dirty="0" smtClean="0">
                <a:solidFill>
                  <a:srgbClr val="F70146"/>
                </a:solidFill>
              </a:rPr>
              <a:t>Jan 22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Exam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Exam date: </a:t>
            </a:r>
            <a:r>
              <a:rPr lang="en-US" b="1" dirty="0" smtClean="0">
                <a:solidFill>
                  <a:schemeClr val="accent1"/>
                </a:solidFill>
              </a:rPr>
              <a:t>Feb 02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079950" y="897543"/>
            <a:ext cx="3577312" cy="12996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7" charset="-128"/>
                <a:cs typeface="Calibri" panose="020F050202020403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algn="ctr"/>
            <a:r>
              <a:rPr lang="en-US" sz="7000" b="1" dirty="0">
                <a:solidFill>
                  <a:schemeClr val="accent1"/>
                </a:solidFill>
              </a:rPr>
              <a:t>Thanks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(please, participate in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rgbClr val="7889FB"/>
                </a:solidFill>
              </a:rPr>
              <a:t>course evaluation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344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ML System?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628650" y="1640247"/>
            <a:ext cx="788670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092751" y="1469056"/>
            <a:ext cx="5005633" cy="1555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165444" y="1555404"/>
            <a:ext cx="1762812" cy="1296000"/>
          </a:xfrm>
          <a:prstGeom prst="ellipse">
            <a:avLst/>
          </a:prstGeom>
          <a:solidFill>
            <a:srgbClr val="7889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61" name="Oval 60"/>
          <p:cNvSpPr/>
          <p:nvPr/>
        </p:nvSpPr>
        <p:spPr>
          <a:xfrm>
            <a:off x="2283542" y="1555404"/>
            <a:ext cx="1764000" cy="1296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</a:p>
        </p:txBody>
      </p:sp>
      <p:sp>
        <p:nvSpPr>
          <p:cNvPr id="62" name="Oval 61"/>
          <p:cNvSpPr/>
          <p:nvPr/>
        </p:nvSpPr>
        <p:spPr>
          <a:xfrm>
            <a:off x="3669481" y="1566337"/>
            <a:ext cx="1762812" cy="129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9073" y="1773724"/>
            <a:ext cx="18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Applications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(entire KDD/DS lifecycle)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77665" y="1357853"/>
            <a:ext cx="185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Recommenders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Reduction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BA69B5-7D9B-44B4-8CEE-4C8ECE63CCEC}"/>
              </a:ext>
            </a:extLst>
          </p:cNvPr>
          <p:cNvSpPr/>
          <p:nvPr/>
        </p:nvSpPr>
        <p:spPr>
          <a:xfrm>
            <a:off x="3571237" y="3620016"/>
            <a:ext cx="2047140" cy="875220"/>
          </a:xfrm>
          <a:prstGeom prst="rect">
            <a:avLst/>
          </a:prstGeom>
          <a:solidFill>
            <a:srgbClr val="F701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</a:t>
            </a:r>
          </a:p>
        </p:txBody>
      </p:sp>
      <p:cxnSp>
        <p:nvCxnSpPr>
          <p:cNvPr id="66" name="Straight Arrow Connector 65"/>
          <p:cNvCxnSpPr>
            <a:cxnSpLocks/>
            <a:stCxn id="65" idx="0"/>
            <a:endCxn id="59" idx="2"/>
          </p:cNvCxnSpPr>
          <p:nvPr/>
        </p:nvCxnSpPr>
        <p:spPr>
          <a:xfrm flipV="1">
            <a:off x="4594807" y="3024651"/>
            <a:ext cx="761" cy="595365"/>
          </a:xfrm>
          <a:prstGeom prst="straightConnector1">
            <a:avLst/>
          </a:prstGeom>
          <a:ln w="2540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27814" y="1319795"/>
            <a:ext cx="8708794" cy="53026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5618377" y="3876850"/>
            <a:ext cx="3318231" cy="2594767"/>
            <a:chOff x="5618377" y="3876850"/>
            <a:chExt cx="3318231" cy="2594767"/>
          </a:xfrm>
        </p:grpSpPr>
        <p:sp>
          <p:nvSpPr>
            <p:cNvPr id="69" name="Oval 68"/>
            <p:cNvSpPr/>
            <p:nvPr/>
          </p:nvSpPr>
          <p:spPr>
            <a:xfrm>
              <a:off x="6967535" y="4545271"/>
              <a:ext cx="1762812" cy="1296000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HPC</a:t>
              </a: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61213" y="5175617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</a:t>
              </a:r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Language Compilers</a:t>
              </a:r>
            </a:p>
          </p:txBody>
        </p:sp>
        <p:cxnSp>
          <p:nvCxnSpPr>
            <p:cNvPr id="71" name="Straight Arrow Connector 70"/>
            <p:cNvCxnSpPr>
              <a:cxnSpLocks/>
              <a:endCxn id="65" idx="3"/>
            </p:cNvCxnSpPr>
            <p:nvPr/>
          </p:nvCxnSpPr>
          <p:spPr>
            <a:xfrm flipH="1" flipV="1">
              <a:off x="5618377" y="4057626"/>
              <a:ext cx="1178587" cy="672189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796964" y="3876850"/>
              <a:ext cx="213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Compilation Techniques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15082" y="3523606"/>
            <a:ext cx="3256155" cy="2965665"/>
            <a:chOff x="315082" y="3523606"/>
            <a:chExt cx="3256155" cy="2965665"/>
          </a:xfrm>
        </p:grpSpPr>
        <p:sp>
          <p:nvSpPr>
            <p:cNvPr id="74" name="Oval 73"/>
            <p:cNvSpPr/>
            <p:nvPr/>
          </p:nvSpPr>
          <p:spPr>
            <a:xfrm>
              <a:off x="392284" y="4192115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Distributed Systems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65015" y="5193271"/>
              <a:ext cx="1762812" cy="1296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Operating  Systems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097629" y="4768612"/>
              <a:ext cx="1931321" cy="1139472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Management</a:t>
              </a:r>
            </a:p>
          </p:txBody>
        </p:sp>
        <p:cxnSp>
          <p:nvCxnSpPr>
            <p:cNvPr id="77" name="Straight Arrow Connector 76"/>
            <p:cNvCxnSpPr>
              <a:cxnSpLocks/>
              <a:endCxn id="65" idx="1"/>
            </p:cNvCxnSpPr>
            <p:nvPr/>
          </p:nvCxnSpPr>
          <p:spPr>
            <a:xfrm flipV="1">
              <a:off x="2392650" y="4057626"/>
              <a:ext cx="1178587" cy="54695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15082" y="3523606"/>
              <a:ext cx="271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Runtime Techniques (Execution, Data Access)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652285" y="4495236"/>
            <a:ext cx="2477487" cy="1843526"/>
            <a:chOff x="3652285" y="4495236"/>
            <a:chExt cx="2477487" cy="1843526"/>
          </a:xfrm>
        </p:grpSpPr>
        <p:sp>
          <p:nvSpPr>
            <p:cNvPr id="80" name="Oval 79"/>
            <p:cNvSpPr/>
            <p:nvPr/>
          </p:nvSpPr>
          <p:spPr>
            <a:xfrm>
              <a:off x="3652285" y="5315359"/>
              <a:ext cx="1939093" cy="102340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HW Architecture</a:t>
              </a:r>
            </a:p>
          </p:txBody>
        </p:sp>
        <p:cxnSp>
          <p:nvCxnSpPr>
            <p:cNvPr id="81" name="Straight Arrow Connector 80"/>
            <p:cNvCxnSpPr>
              <a:cxnSpLocks/>
              <a:endCxn id="65" idx="2"/>
            </p:cNvCxnSpPr>
            <p:nvPr/>
          </p:nvCxnSpPr>
          <p:spPr>
            <a:xfrm flipV="1">
              <a:off x="4594795" y="4495236"/>
              <a:ext cx="12" cy="68266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75835" y="4957296"/>
              <a:ext cx="165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Accelerators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5927206" y="3265965"/>
            <a:ext cx="17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Rapidly Evolving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</p:spTree>
    <p:extLst>
      <p:ext uri="{BB962C8B-B14F-4D97-AF65-F5344CB8AC3E}">
        <p14:creationId xmlns:p14="http://schemas.microsoft.com/office/powerpoint/2010/main" val="14297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  <a:br>
              <a:rPr lang="en-US" dirty="0"/>
            </a:br>
            <a:r>
              <a:rPr lang="en-US" sz="2400" dirty="0"/>
              <a:t>aka KDD Process</a:t>
            </a:r>
            <a:br>
              <a:rPr lang="en-US" sz="2400" dirty="0"/>
            </a:br>
            <a:r>
              <a:rPr lang="en-US" sz="2400" dirty="0"/>
              <a:t>aka CRISP-DM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6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58" y="1497412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94997" y="4421874"/>
            <a:ext cx="1391352" cy="1407754"/>
            <a:chOff x="3930084" y="4978403"/>
            <a:chExt cx="1729952" cy="1750352"/>
          </a:xfrm>
        </p:grpSpPr>
        <p:pic>
          <p:nvPicPr>
            <p:cNvPr id="9" name="Picture 8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" y="2637991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478845" y="4421874"/>
            <a:ext cx="1391352" cy="1407754"/>
            <a:chOff x="3930084" y="4978403"/>
            <a:chExt cx="1729952" cy="1750352"/>
          </a:xfrm>
        </p:grpSpPr>
        <p:pic>
          <p:nvPicPr>
            <p:cNvPr id="13" name="Picture 12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ML/DevOps Engineer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1149073" y="2888977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27" name="Straight Arrow Connector 26"/>
          <p:cNvCxnSpPr>
            <a:stCxn id="9" idx="0"/>
          </p:cNvCxnSpPr>
          <p:nvPr/>
        </p:nvCxnSpPr>
        <p:spPr>
          <a:xfrm flipH="1" flipV="1">
            <a:off x="1469232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31" idx="0"/>
          </p:cNvCxnSpPr>
          <p:nvPr/>
        </p:nvCxnSpPr>
        <p:spPr>
          <a:xfrm>
            <a:off x="4642624" y="2398151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H="1" flipV="1">
            <a:off x="8150663" y="3874830"/>
            <a:ext cx="3993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0B4DCB-D90E-4ACA-AE9A-9750B8162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06167" y="3323544"/>
            <a:ext cx="967752" cy="896761"/>
          </a:xfrm>
          <a:prstGeom prst="rect">
            <a:avLst/>
          </a:prstGeom>
        </p:spPr>
      </p:pic>
      <p:sp>
        <p:nvSpPr>
          <p:cNvPr id="31" name="Chevron 30"/>
          <p:cNvSpPr/>
          <p:nvPr/>
        </p:nvSpPr>
        <p:spPr>
          <a:xfrm>
            <a:off x="3658000" y="2890092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32" name="Chevron 31"/>
          <p:cNvSpPr/>
          <p:nvPr/>
        </p:nvSpPr>
        <p:spPr>
          <a:xfrm>
            <a:off x="6122289" y="2890092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66618" y="1577982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36" name="Straight Arrow Connector 35"/>
          <p:cNvCxnSpPr>
            <a:stCxn id="6" idx="2"/>
            <a:endCxn id="24" idx="0"/>
          </p:cNvCxnSpPr>
          <p:nvPr/>
        </p:nvCxnSpPr>
        <p:spPr>
          <a:xfrm flipH="1">
            <a:off x="2303243" y="2398151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2"/>
            <a:endCxn id="32" idx="0"/>
          </p:cNvCxnSpPr>
          <p:nvPr/>
        </p:nvCxnSpPr>
        <p:spPr>
          <a:xfrm>
            <a:off x="4642624" y="2398151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62539" y="693338"/>
            <a:ext cx="219060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Data-centric View: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perspective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Workload perspective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perspective</a:t>
            </a:r>
          </a:p>
        </p:txBody>
      </p:sp>
      <p:cxnSp>
        <p:nvCxnSpPr>
          <p:cNvPr id="50" name="Straight Arrow Connector 49"/>
          <p:cNvCxnSpPr>
            <a:endCxn id="24" idx="2"/>
          </p:cNvCxnSpPr>
          <p:nvPr/>
        </p:nvCxnSpPr>
        <p:spPr>
          <a:xfrm flipH="1" flipV="1">
            <a:off x="2303243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1" idx="2"/>
          </p:cNvCxnSpPr>
          <p:nvPr/>
        </p:nvCxnSpPr>
        <p:spPr>
          <a:xfrm flipV="1">
            <a:off x="4812170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2"/>
          </p:cNvCxnSpPr>
          <p:nvPr/>
        </p:nvCxnSpPr>
        <p:spPr>
          <a:xfrm flipV="1">
            <a:off x="7276459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304819" y="4421874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07874" y="4511708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</p:spTree>
    <p:extLst>
      <p:ext uri="{BB962C8B-B14F-4D97-AF65-F5344CB8AC3E}">
        <p14:creationId xmlns:p14="http://schemas.microsoft.com/office/powerpoint/2010/main" val="29178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Factors for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>
                <a:solidFill>
                  <a:srgbClr val="7889FB"/>
                </a:solidFill>
              </a:rPr>
              <a:t>Algorithms and Models</a:t>
            </a:r>
          </a:p>
          <a:p>
            <a:pPr lvl="1"/>
            <a:r>
              <a:rPr lang="en-US" dirty="0"/>
              <a:t>Success across data and application domains</a:t>
            </a:r>
            <a:br>
              <a:rPr lang="en-US" dirty="0"/>
            </a:br>
            <a:r>
              <a:rPr lang="en-US" dirty="0"/>
              <a:t>(e.g., health care, finance, transport, production) </a:t>
            </a:r>
          </a:p>
          <a:p>
            <a:pPr lvl="1"/>
            <a:r>
              <a:rPr lang="en-US" dirty="0"/>
              <a:t>More complex models which leverage large data</a:t>
            </a:r>
          </a:p>
          <a:p>
            <a:pPr lvl="1"/>
            <a:endParaRPr lang="en-US" dirty="0"/>
          </a:p>
          <a:p>
            <a:r>
              <a:rPr lang="en-US" dirty="0"/>
              <a:t>Availability of </a:t>
            </a:r>
            <a:r>
              <a:rPr lang="en-US" dirty="0">
                <a:solidFill>
                  <a:srgbClr val="7889FB"/>
                </a:solidFill>
              </a:rPr>
              <a:t>Large Data</a:t>
            </a:r>
            <a:r>
              <a:rPr lang="en-US" dirty="0"/>
              <a:t> Collections</a:t>
            </a:r>
          </a:p>
          <a:p>
            <a:pPr lvl="1"/>
            <a:r>
              <a:rPr lang="en-US" dirty="0"/>
              <a:t>Increasing automation and monitoring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data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(simplified by cloud computing &amp; services)</a:t>
            </a:r>
            <a:endParaRPr lang="en-US" dirty="0"/>
          </a:p>
          <a:p>
            <a:pPr lvl="1"/>
            <a:r>
              <a:rPr lang="en-US" dirty="0"/>
              <a:t>Feedback loops, data programming/augmentation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7889FB"/>
                </a:solidFill>
              </a:rPr>
              <a:t>HW &amp; SW </a:t>
            </a:r>
            <a:r>
              <a:rPr lang="en-US" dirty="0"/>
              <a:t>Advancements</a:t>
            </a:r>
          </a:p>
          <a:p>
            <a:pPr lvl="1"/>
            <a:r>
              <a:rPr lang="en-US" dirty="0"/>
              <a:t>Higher performance of hardware and infrastructure (cloud)</a:t>
            </a:r>
          </a:p>
          <a:p>
            <a:pPr lvl="1"/>
            <a:r>
              <a:rPr lang="en-US" dirty="0"/>
              <a:t>Open-source large-scale computation frameworks, </a:t>
            </a:r>
            <a:br>
              <a:rPr lang="en-US" dirty="0"/>
            </a:br>
            <a:r>
              <a:rPr lang="en-US" dirty="0"/>
              <a:t>ML systems, and vendor-provides libraries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61235" y="3067666"/>
            <a:ext cx="1863215" cy="1313227"/>
            <a:chOff x="6931739" y="2792364"/>
            <a:chExt cx="1863215" cy="1313227"/>
          </a:xfrm>
        </p:grpSpPr>
        <p:sp>
          <p:nvSpPr>
            <p:cNvPr id="5" name="TextBox 4"/>
            <p:cNvSpPr txBox="1"/>
            <p:nvPr/>
          </p:nvSpPr>
          <p:spPr>
            <a:xfrm>
              <a:off x="7517695" y="3136491"/>
              <a:ext cx="61756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47703" y="3731342"/>
              <a:ext cx="74725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31739" y="3736259"/>
              <a:ext cx="74725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Usage</a:t>
              </a:r>
            </a:p>
          </p:txBody>
        </p:sp>
        <p:cxnSp>
          <p:nvCxnSpPr>
            <p:cNvPr id="8" name="Straight Arrow Connector 7"/>
            <p:cNvCxnSpPr>
              <a:cxnSpLocks/>
              <a:endCxn id="6" idx="0"/>
            </p:cNvCxnSpPr>
            <p:nvPr/>
          </p:nvCxnSpPr>
          <p:spPr>
            <a:xfrm>
              <a:off x="8190270" y="3342967"/>
              <a:ext cx="231059" cy="388375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  <a:stCxn id="6" idx="1"/>
              <a:endCxn id="7" idx="3"/>
            </p:cNvCxnSpPr>
            <p:nvPr/>
          </p:nvCxnSpPr>
          <p:spPr>
            <a:xfrm flipH="1">
              <a:off x="7678990" y="3916008"/>
              <a:ext cx="368713" cy="4917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7" idx="0"/>
              <a:endCxn id="5" idx="1"/>
            </p:cNvCxnSpPr>
            <p:nvPr/>
          </p:nvCxnSpPr>
          <p:spPr>
            <a:xfrm flipV="1">
              <a:off x="7305365" y="3321157"/>
              <a:ext cx="212330" cy="415102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990733" y="2792364"/>
              <a:ext cx="175014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Feedback Loop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68" y="1503047"/>
            <a:ext cx="2182857" cy="1238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35797" y="1189832"/>
            <a:ext cx="204282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Andrew Ng’14]</a:t>
            </a:r>
          </a:p>
        </p:txBody>
      </p:sp>
      <p:pic>
        <p:nvPicPr>
          <p:cNvPr id="26" name="Picture 10" descr="http://www.nersc.gov/assets/ImageGallery/Computational-Systems/_resampled/resizedimage250247-Magellan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5972" y="4855812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F41F32-C583-48DB-9957-69C7C0D1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31" y="5511185"/>
            <a:ext cx="1032611" cy="6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of ML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432053"/>
            <a:ext cx="819617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5937" y="1907454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Apps &amp;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852" y="2576048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Language Abstractions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5935" y="3244643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Fault Tolerance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5934" y="3913237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Execution Strategies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0852" y="4581831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852" y="5250425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HW &amp; Infrastructure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852" y="1274640"/>
            <a:ext cx="278252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1031" y="2487560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Eager interpretation, lazy evaluation,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compilation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5946" y="3170903"/>
            <a:ext cx="308732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Approximation, lineage,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checkpointing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checksums, ECC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05947" y="1814048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Supervised, unsupervised, RL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algebra, libs,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8198" y="915760"/>
            <a:ext cx="18238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&amp; Debugging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239" y="684701"/>
            <a:ext cx="200577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&amp; Scoring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344" y="1457835"/>
            <a:ext cx="219752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Hyper-parameter Tuning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5853" y="2259165"/>
            <a:ext cx="219752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and Feature Selection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774" y="4151877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one-hot, binning)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857" y="5110526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Integration &amp; Data Cleaning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941" y="3188314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Programming &amp; Augmentation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6113" y="3819830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Local, distributed, cloud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(data, task, parameter server)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1028" y="4493340"/>
            <a:ext cx="309187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Dense &amp; sparse tensor/matrix;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compress, partition, cache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6111" y="5166850"/>
            <a:ext cx="267929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CPUs, NUMA, GPUs, FPGAs, ASICs, RDMA, SSD/NVM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469" y="5961744"/>
            <a:ext cx="780878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accuracy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performance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resource requirements</a:t>
            </a:r>
          </a:p>
          <a:p>
            <a:pPr algn="ctr"/>
            <a:r>
              <a:rPr lang="en-AT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Specialization &amp; Heterogeneity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8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 (GPUs, FPGAs, ASICs)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1784" y="1310400"/>
            <a:ext cx="8422216" cy="4667340"/>
          </a:xfrm>
        </p:spPr>
        <p:txBody>
          <a:bodyPr/>
          <a:lstStyle/>
          <a:p>
            <a:r>
              <a:rPr lang="en-US" dirty="0"/>
              <a:t>Memory- vs Compute-intensive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CPU:</a:t>
            </a:r>
            <a:r>
              <a:rPr lang="en-US" dirty="0"/>
              <a:t> dense/sparse, large mem, high </a:t>
            </a:r>
            <a:br>
              <a:rPr lang="en-US" dirty="0"/>
            </a:br>
            <a:r>
              <a:rPr lang="en-US" dirty="0"/>
              <a:t>mem-bandwidth, moderate compute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GPU:</a:t>
            </a:r>
            <a:r>
              <a:rPr lang="en-US" dirty="0"/>
              <a:t> dense, small mem, slow PCI, </a:t>
            </a:r>
            <a:br>
              <a:rPr lang="en-US" dirty="0"/>
            </a:br>
            <a:r>
              <a:rPr lang="en-US" dirty="0"/>
              <a:t>very high mem-bandwidth / compute</a:t>
            </a:r>
          </a:p>
          <a:p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Graphics Processing Units</a:t>
            </a:r>
            <a:r>
              <a:rPr lang="en-US" dirty="0"/>
              <a:t> (GPUs) </a:t>
            </a:r>
          </a:p>
          <a:p>
            <a:pPr lvl="1"/>
            <a:r>
              <a:rPr lang="en-US" dirty="0"/>
              <a:t>Extensively used for deep learning training and scoring</a:t>
            </a:r>
          </a:p>
          <a:p>
            <a:pPr lvl="1"/>
            <a:r>
              <a:rPr lang="en-US" dirty="0"/>
              <a:t>NVIDIA Volta: “tensor cores” for 4x4 mm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64 2B FMA instruction</a:t>
            </a:r>
            <a:endParaRPr lang="en-US" dirty="0"/>
          </a:p>
          <a:p>
            <a:r>
              <a:rPr lang="en-US" dirty="0">
                <a:solidFill>
                  <a:srgbClr val="7889FB"/>
                </a:solidFill>
              </a:rPr>
              <a:t>Field-Programmable Gate Arrays</a:t>
            </a:r>
            <a:r>
              <a:rPr lang="en-US" dirty="0"/>
              <a:t> (FPGAs)</a:t>
            </a:r>
          </a:p>
          <a:p>
            <a:pPr lvl="1"/>
            <a:r>
              <a:rPr lang="en-US" dirty="0"/>
              <a:t>Customizable HW accelerators for </a:t>
            </a:r>
            <a:r>
              <a:rPr lang="en-US" dirty="0" err="1"/>
              <a:t>prefiltering</a:t>
            </a:r>
            <a:r>
              <a:rPr lang="en-US" dirty="0"/>
              <a:t>, compression, DL</a:t>
            </a:r>
          </a:p>
          <a:p>
            <a:pPr lvl="1"/>
            <a:r>
              <a:rPr lang="en-US" dirty="0"/>
              <a:t>Examples: Microsoft Catapult/Brainwave Neural Processing Units (NPUs)</a:t>
            </a:r>
          </a:p>
          <a:p>
            <a:r>
              <a:rPr lang="en-US" dirty="0">
                <a:solidFill>
                  <a:srgbClr val="7889FB"/>
                </a:solidFill>
              </a:rPr>
              <a:t>Application-Specific Integrated Circuits</a:t>
            </a:r>
            <a:r>
              <a:rPr lang="en-US" dirty="0"/>
              <a:t> (ASIC)</a:t>
            </a:r>
          </a:p>
          <a:p>
            <a:pPr lvl="1"/>
            <a:r>
              <a:rPr lang="en-US" dirty="0"/>
              <a:t>Spectrum of chips: DL accelerators to computer vision</a:t>
            </a:r>
          </a:p>
          <a:p>
            <a:pPr lvl="1"/>
            <a:r>
              <a:rPr lang="en-US" dirty="0"/>
              <a:t>Examples: Google TPUs (64K 1B FMA), NVIDIA DLA, Intel NNP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8" name="Rectangle 7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66735" y="1455813"/>
            <a:ext cx="2448233" cy="1785206"/>
            <a:chOff x="5525729" y="1563968"/>
            <a:chExt cx="2448233" cy="1785206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027174" y="1563968"/>
              <a:ext cx="0" cy="13955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027174" y="2959510"/>
              <a:ext cx="18484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25729" y="2115243"/>
              <a:ext cx="432619" cy="35394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Ops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45278" y="2995231"/>
              <a:ext cx="2128684" cy="35394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Operational Intensity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027174" y="1720645"/>
              <a:ext cx="796413" cy="1238865"/>
            </a:xfrm>
            <a:prstGeom prst="line">
              <a:avLst/>
            </a:prstGeom>
            <a:ln w="254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6823587" y="1720645"/>
              <a:ext cx="1052052" cy="0"/>
            </a:xfrm>
            <a:prstGeom prst="line">
              <a:avLst/>
            </a:prstGeom>
            <a:ln w="254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154067" y="2391856"/>
              <a:ext cx="365646" cy="235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25668" y="1629854"/>
              <a:ext cx="365646" cy="235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66273" y="2109994"/>
              <a:ext cx="1081548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Roofline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6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ML- vs DL-centric Systems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ML:</a:t>
            </a:r>
            <a:r>
              <a:rPr lang="en-US" dirty="0"/>
              <a:t> dense and sparse matrices or tensors, different sparse </a:t>
            </a:r>
            <a:br>
              <a:rPr lang="en-US" dirty="0"/>
            </a:br>
            <a:r>
              <a:rPr lang="en-US" dirty="0"/>
              <a:t>formats (CSR, CSC, COO), frames (heterogeneous)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DL:</a:t>
            </a:r>
            <a:r>
              <a:rPr lang="en-US" dirty="0"/>
              <a:t> mostly dense tensors, </a:t>
            </a:r>
            <a:br>
              <a:rPr lang="en-US" dirty="0"/>
            </a:br>
            <a:r>
              <a:rPr lang="en-US" dirty="0" err="1"/>
              <a:t>embeddings</a:t>
            </a:r>
            <a:r>
              <a:rPr lang="en-US" dirty="0"/>
              <a:t> for NLP, graphs</a:t>
            </a:r>
          </a:p>
          <a:p>
            <a:pPr lvl="1"/>
            <a:endParaRPr lang="en-US" sz="1200" dirty="0"/>
          </a:p>
          <a:p>
            <a:r>
              <a:rPr lang="en-US" dirty="0"/>
              <a:t>Data-Parallel Operations for ML</a:t>
            </a:r>
          </a:p>
          <a:p>
            <a:pPr lvl="1"/>
            <a:r>
              <a:rPr lang="en-US" dirty="0"/>
              <a:t>Distributed matrices: </a:t>
            </a:r>
            <a:r>
              <a:rPr lang="en-US" dirty="0">
                <a:latin typeface="Consolas" panose="020B0609020204030204" pitchFamily="49" charset="0"/>
              </a:rPr>
              <a:t>RDD&lt;</a:t>
            </a:r>
            <a:r>
              <a:rPr lang="en-US" dirty="0" err="1">
                <a:latin typeface="Consolas" panose="020B0609020204030204" pitchFamily="49" charset="0"/>
              </a:rPr>
              <a:t>MatrixIndexes,MatrixBlock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properties: </a:t>
            </a:r>
            <a:r>
              <a:rPr lang="en-US" b="1" dirty="0">
                <a:solidFill>
                  <a:srgbClr val="7889FB"/>
                </a:solidFill>
              </a:rPr>
              <a:t>distributed caching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partitioning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compression</a:t>
            </a:r>
          </a:p>
          <a:p>
            <a:endParaRPr lang="en-US" sz="1200" dirty="0"/>
          </a:p>
          <a:p>
            <a:r>
              <a:rPr lang="en-US" dirty="0" err="1"/>
              <a:t>Lossy</a:t>
            </a:r>
            <a:r>
              <a:rPr lang="en-US" dirty="0"/>
              <a:t> Compression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Acc</a:t>
            </a:r>
            <a:r>
              <a:rPr lang="en-US" dirty="0">
                <a:sym typeface="Wingdings" panose="05000000000000000000" pitchFamily="2" charset="2"/>
              </a:rPr>
              <a:t>/Perf-Tradeoff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Sparsification</a:t>
            </a:r>
            <a:r>
              <a:rPr lang="en-US" dirty="0">
                <a:sym typeface="Wingdings" panose="05000000000000000000" pitchFamily="2" charset="2"/>
              </a:rPr>
              <a:t> (reduce non-zero values)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Quantization (reduce value domain), learned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New data types: Intel </a:t>
            </a:r>
            <a:r>
              <a:rPr lang="en-US" dirty="0" err="1">
                <a:sym typeface="Wingdings" panose="05000000000000000000" pitchFamily="2" charset="2"/>
              </a:rPr>
              <a:t>Flexpoint</a:t>
            </a:r>
            <a:r>
              <a:rPr lang="en-US" dirty="0">
                <a:sym typeface="Wingdings" panose="05000000000000000000" pitchFamily="2" charset="2"/>
              </a:rPr>
              <a:t> (mantissa, </a:t>
            </a:r>
            <a:r>
              <a:rPr lang="en-US" dirty="0" err="1">
                <a:sym typeface="Wingdings" panose="05000000000000000000" pitchFamily="2" charset="2"/>
              </a:rPr>
              <a:t>exp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1663" y="2317142"/>
            <a:ext cx="344129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(Berlin) </a:t>
            </a:r>
            <a:r>
              <a:rPr lang="en-AT" dirty="0">
                <a:latin typeface="Consolas" panose="020B0609020204030204" pitchFamily="49" charset="0"/>
              </a:rPr>
              <a:t>–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(Germany)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(France) </a:t>
            </a:r>
            <a:r>
              <a:rPr lang="en-AT" dirty="0">
                <a:latin typeface="Consolas" panose="020B0609020204030204" pitchFamily="49" charset="0"/>
              </a:rPr>
              <a:t>≈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(Paris)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662218" y="3523671"/>
            <a:ext cx="1402889" cy="857838"/>
            <a:chOff x="7158522" y="1319753"/>
            <a:chExt cx="1402889" cy="857838"/>
          </a:xfrm>
        </p:grpSpPr>
        <p:sp>
          <p:nvSpPr>
            <p:cNvPr id="21" name="Rectangle 20"/>
            <p:cNvSpPr/>
            <p:nvPr/>
          </p:nvSpPr>
          <p:spPr>
            <a:xfrm>
              <a:off x="7258642" y="1583702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6422" y="1583701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88493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31822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8522" y="1319753"/>
              <a:ext cx="75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10543" y="1321323"/>
              <a:ext cx="75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10483" y="4629650"/>
            <a:ext cx="2120494" cy="1690853"/>
            <a:chOff x="6910483" y="4629650"/>
            <a:chExt cx="2120494" cy="16908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483" y="4935509"/>
              <a:ext cx="2120494" cy="138499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134753" y="4629650"/>
              <a:ext cx="1841670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Song Han’16]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8" name="Rectangle 27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0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47131</TotalTime>
  <Words>2166</Words>
  <Application>Microsoft Office PowerPoint</Application>
  <PresentationFormat>On-screen Show (4:3)</PresentationFormat>
  <Paragraphs>655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Consolas</vt:lpstr>
      <vt:lpstr>Open Sans</vt:lpstr>
      <vt:lpstr>Times New Roman</vt:lpstr>
      <vt:lpstr>Wingdings</vt:lpstr>
      <vt:lpstr>TU Graz Standard</vt:lpstr>
      <vt:lpstr>Data Integration and Large Scale Analysis 12 Distributed ML Systems</vt:lpstr>
      <vt:lpstr>Agenda</vt:lpstr>
      <vt:lpstr>Landscape of ML Systems</vt:lpstr>
      <vt:lpstr>What is an ML System?</vt:lpstr>
      <vt:lpstr>The Data Science Lifecycle aka KDD Process aka CRISP-DM</vt:lpstr>
      <vt:lpstr>Driving Factors for ML</vt:lpstr>
      <vt:lpstr>Stack of ML Systems</vt:lpstr>
      <vt:lpstr>Accelerators (GPUs, FPGAs, ASICs)</vt:lpstr>
      <vt:lpstr>Data Representation</vt:lpstr>
      <vt:lpstr>Execution Strategies</vt:lpstr>
      <vt:lpstr>Fault Tolerance &amp; Resilience</vt:lpstr>
      <vt:lpstr>Language Abstractions</vt:lpstr>
      <vt:lpstr>ML Applications</vt:lpstr>
      <vt:lpstr>Landscape of ML Systems</vt:lpstr>
      <vt:lpstr>Distributed Parameter Servers</vt:lpstr>
      <vt:lpstr>Background: Mini-batch ML Algorithms</vt:lpstr>
      <vt:lpstr>Background: Mini-batch DNN Training (LeNet)</vt:lpstr>
      <vt:lpstr>Overview Data-Parallel Parameter Servers</vt:lpstr>
      <vt:lpstr>History of Parameter Servers</vt:lpstr>
      <vt:lpstr>Basic Worker Algorithm (batch)</vt:lpstr>
      <vt:lpstr>Extended Worker Algorithm (nfetch batches)</vt:lpstr>
      <vt:lpstr>Update Strategies</vt:lpstr>
      <vt:lpstr>Intro to LLMs</vt:lpstr>
      <vt:lpstr>Intro to LLMs</vt:lpstr>
      <vt:lpstr>LLM Training</vt:lpstr>
      <vt:lpstr>LLM Parameters</vt:lpstr>
      <vt:lpstr>Q&amp;A and Exam Preparation</vt:lpstr>
      <vt:lpstr>Multiple choice question (40/100)</vt:lpstr>
      <vt:lpstr>Data Warehousing </vt:lpstr>
      <vt:lpstr>Message-oriented Middleware</vt:lpstr>
      <vt:lpstr>Schema Matching / Entity Linking</vt:lpstr>
      <vt:lpstr>Data Parallel Computation / Stream Mining</vt:lpstr>
      <vt:lpstr>Stream Processing</vt:lpstr>
      <vt:lpstr>Stream Processing, cont.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12: Distributed ML</dc:title>
  <dc:subject/>
  <dc:creator>Shafaq Siddiqi</dc:creator>
  <cp:keywords/>
  <dc:description/>
  <cp:lastModifiedBy>Shafaq Siddiqui</cp:lastModifiedBy>
  <cp:revision>2016</cp:revision>
  <cp:lastPrinted>2020-01-20T19:46:59Z</cp:lastPrinted>
  <dcterms:created xsi:type="dcterms:W3CDTF">2018-07-12T06:39:10Z</dcterms:created>
  <dcterms:modified xsi:type="dcterms:W3CDTF">2024-01-21T12:35:02Z</dcterms:modified>
  <cp:category/>
</cp:coreProperties>
</file>